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4"/>
  </p:notesMasterIdLst>
  <p:sldIdLst>
    <p:sldId id="256" r:id="rId2"/>
    <p:sldId id="260" r:id="rId3"/>
    <p:sldId id="278" r:id="rId4"/>
    <p:sldId id="262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Overpass" panose="020B0604020202020204" charset="0"/>
      <p:regular r:id="rId20"/>
      <p:bold r:id="rId21"/>
      <p:italic r:id="rId22"/>
      <p:boldItalic r:id="rId23"/>
    </p:embeddedFont>
    <p:embeddedFont>
      <p:font typeface="Overpass Light" panose="020B0604020202020204" charset="0"/>
      <p:regular r:id="rId24"/>
      <p:bold r:id="rId25"/>
      <p:italic r:id="rId26"/>
      <p:boldItalic r:id="rId27"/>
    </p:embeddedFont>
    <p:embeddedFont>
      <p:font typeface="Roboto Slab Light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5E2B62-F74A-4187-89A4-212AAB42C446}">
  <a:tblStyle styleId="{675E2B62-F74A-4187-89A4-212AAB42C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7d29277c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7d29277c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b47398cd5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b47398cd5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7" r:id="rId5"/>
    <p:sldLayoutId id="2147483706" r:id="rId6"/>
    <p:sldLayoutId id="2147483707" r:id="rId7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 THE FALCON</a:t>
            </a:r>
            <a:endParaRPr dirty="0"/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721830" y="1457250"/>
            <a:ext cx="8017221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sz="4800" dirty="0"/>
              <a:t>APLIKASI PERANCANG RUTINITAS OLAHRAGA 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</a:rPr>
              <a:t>BERBASIS WEB</a:t>
            </a:r>
            <a:endParaRPr sz="4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B2BD6-1151-BFB1-B19E-7DD55D47A032}"/>
              </a:ext>
            </a:extLst>
          </p:cNvPr>
          <p:cNvSpPr/>
          <p:nvPr/>
        </p:nvSpPr>
        <p:spPr>
          <a:xfrm rot="10800000">
            <a:off x="7837711" y="-88174"/>
            <a:ext cx="1306286" cy="5231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Google Shape;516;p68">
            <a:extLst>
              <a:ext uri="{FF2B5EF4-FFF2-40B4-BE49-F238E27FC236}">
                <a16:creationId xmlns:a16="http://schemas.microsoft.com/office/drawing/2014/main" id="{4DB44FAE-D3C5-F79C-DF10-C6E3E25195B3}"/>
              </a:ext>
            </a:extLst>
          </p:cNvPr>
          <p:cNvSpPr txBox="1">
            <a:spLocks/>
          </p:cNvSpPr>
          <p:nvPr/>
        </p:nvSpPr>
        <p:spPr>
          <a:xfrm rot="5400000">
            <a:off x="4991230" y="2220687"/>
            <a:ext cx="6894749" cy="613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>
                <a:solidFill>
                  <a:schemeClr val="bg1"/>
                </a:solidFill>
                <a:latin typeface="Bebas Neue" panose="020B0606020202050201" pitchFamily="34" charset="0"/>
              </a:rPr>
              <a:t>KALKULATOR KALORI</a:t>
            </a:r>
            <a:endParaRPr lang="id-ID" sz="4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587151-D76C-7543-8762-0344238A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7" y="178689"/>
            <a:ext cx="3835820" cy="3244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B4F2EB-4759-A510-BCC9-8878C4A2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94" y="1384482"/>
            <a:ext cx="3598817" cy="357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B2BD6-1151-BFB1-B19E-7DD55D47A032}"/>
              </a:ext>
            </a:extLst>
          </p:cNvPr>
          <p:cNvSpPr/>
          <p:nvPr/>
        </p:nvSpPr>
        <p:spPr>
          <a:xfrm rot="10800000">
            <a:off x="7837711" y="-88174"/>
            <a:ext cx="1306286" cy="5231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Google Shape;516;p68">
            <a:extLst>
              <a:ext uri="{FF2B5EF4-FFF2-40B4-BE49-F238E27FC236}">
                <a16:creationId xmlns:a16="http://schemas.microsoft.com/office/drawing/2014/main" id="{4DB44FAE-D3C5-F79C-DF10-C6E3E25195B3}"/>
              </a:ext>
            </a:extLst>
          </p:cNvPr>
          <p:cNvSpPr txBox="1">
            <a:spLocks/>
          </p:cNvSpPr>
          <p:nvPr/>
        </p:nvSpPr>
        <p:spPr>
          <a:xfrm rot="5400000">
            <a:off x="4991230" y="2220687"/>
            <a:ext cx="6894749" cy="613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dirty="0">
                <a:solidFill>
                  <a:schemeClr val="bg1"/>
                </a:solidFill>
                <a:latin typeface="Bebas Neue" panose="020B0606020202050201" pitchFamily="34" charset="0"/>
              </a:rPr>
              <a:t>TIPS DAN EDUKASI</a:t>
            </a:r>
            <a:endParaRPr lang="id-ID" sz="66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A1E3F-9FA4-FD95-B1FF-46540F5D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73" y="0"/>
            <a:ext cx="59934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B2BD6-1151-BFB1-B19E-7DD55D47A032}"/>
              </a:ext>
            </a:extLst>
          </p:cNvPr>
          <p:cNvSpPr/>
          <p:nvPr/>
        </p:nvSpPr>
        <p:spPr>
          <a:xfrm rot="10800000">
            <a:off x="7837711" y="-88174"/>
            <a:ext cx="1306286" cy="5231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Google Shape;516;p68">
            <a:extLst>
              <a:ext uri="{FF2B5EF4-FFF2-40B4-BE49-F238E27FC236}">
                <a16:creationId xmlns:a16="http://schemas.microsoft.com/office/drawing/2014/main" id="{4DB44FAE-D3C5-F79C-DF10-C6E3E25195B3}"/>
              </a:ext>
            </a:extLst>
          </p:cNvPr>
          <p:cNvSpPr txBox="1">
            <a:spLocks/>
          </p:cNvSpPr>
          <p:nvPr/>
        </p:nvSpPr>
        <p:spPr>
          <a:xfrm rot="5400000">
            <a:off x="4991230" y="2220687"/>
            <a:ext cx="6894749" cy="613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Bebas Neue" panose="020B0606020202050201" pitchFamily="34" charset="0"/>
              </a:rPr>
              <a:t>JADWAL DAN PROGRES</a:t>
            </a:r>
            <a:endParaRPr lang="id-ID" sz="5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F865A-30F4-4055-5056-51CF4CCF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7" y="862148"/>
            <a:ext cx="4189722" cy="2688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01B3F-032E-F0F5-DB0D-E652A43C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65" y="0"/>
            <a:ext cx="33715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1</a:t>
            </a:r>
            <a:endParaRPr b="1"/>
          </a:p>
        </p:txBody>
      </p:sp>
      <p:sp>
        <p:nvSpPr>
          <p:cNvPr id="516" name="Google Shape;516;p68"/>
          <p:cNvSpPr txBox="1">
            <a:spLocks noGrp="1"/>
          </p:cNvSpPr>
          <p:nvPr>
            <p:ph type="title" idx="2"/>
          </p:nvPr>
        </p:nvSpPr>
        <p:spPr>
          <a:xfrm>
            <a:off x="4454300" y="1861457"/>
            <a:ext cx="4321500" cy="1125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THE FALCON</a:t>
            </a:r>
            <a:endParaRPr sz="7200" dirty="0"/>
          </a:p>
        </p:txBody>
      </p:sp>
      <p:sp>
        <p:nvSpPr>
          <p:cNvPr id="517" name="Google Shape;517;p68"/>
          <p:cNvSpPr txBox="1">
            <a:spLocks noGrp="1"/>
          </p:cNvSpPr>
          <p:nvPr>
            <p:ph type="subTitle" idx="1"/>
          </p:nvPr>
        </p:nvSpPr>
        <p:spPr>
          <a:xfrm>
            <a:off x="4258491" y="3131645"/>
            <a:ext cx="4517308" cy="7545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 Muhammad </a:t>
            </a:r>
            <a:r>
              <a:rPr lang="en-US" sz="1200" dirty="0" err="1"/>
              <a:t>Syauqoni</a:t>
            </a:r>
            <a:r>
              <a:rPr lang="en-US" sz="1200" dirty="0"/>
              <a:t>		(2310131310007)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Akhmad</a:t>
            </a:r>
            <a:r>
              <a:rPr lang="en-US" sz="1200" dirty="0"/>
              <a:t> </a:t>
            </a:r>
            <a:r>
              <a:rPr lang="en-US" sz="1200" dirty="0" err="1"/>
              <a:t>Fitriannor</a:t>
            </a:r>
            <a:r>
              <a:rPr lang="en-US" sz="1200" dirty="0"/>
              <a:t>		(2310131210011)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 Muhammad Farros Shofiy	(2310131310005)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6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86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</a:t>
            </a:r>
            <a:br>
              <a:rPr lang="en" dirty="0"/>
            </a:br>
            <a:r>
              <a:rPr lang="en" dirty="0"/>
              <a:t>MANFAAT</a:t>
            </a:r>
            <a:endParaRPr dirty="0"/>
          </a:p>
        </p:txBody>
      </p:sp>
      <p:sp>
        <p:nvSpPr>
          <p:cNvPr id="945" name="Google Shape;945;p86"/>
          <p:cNvSpPr txBox="1">
            <a:spLocks noGrp="1"/>
          </p:cNvSpPr>
          <p:nvPr>
            <p:ph type="subTitle" idx="3"/>
          </p:nvPr>
        </p:nvSpPr>
        <p:spPr>
          <a:xfrm>
            <a:off x="6315342" y="2002736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MANFAAT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6" name="Google Shape;946;p86"/>
          <p:cNvSpPr txBox="1">
            <a:spLocks noGrp="1"/>
          </p:cNvSpPr>
          <p:nvPr>
            <p:ph type="subTitle" idx="4"/>
          </p:nvPr>
        </p:nvSpPr>
        <p:spPr>
          <a:xfrm>
            <a:off x="6315342" y="2408167"/>
            <a:ext cx="1757504" cy="2333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900" dirty="0"/>
              <a:t>Memberikan edukasi dan informasi tentang manfaat olahraga dan pola makan yang tepat untuk kesehatan.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900" dirty="0"/>
              <a:t>Membantu pengguna membuat jadwal latihan yang efektif dan personal.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900" dirty="0"/>
              <a:t>Menyediakan fitur untuk melacak konsumsi kalori, status kondisi tubuh, dan histori konsumsi.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900" dirty="0"/>
              <a:t>Membantu pengguna tetap termotivasi dan patuh pada program yang mereka jalani.</a:t>
            </a:r>
          </a:p>
        </p:txBody>
      </p:sp>
      <p:sp>
        <p:nvSpPr>
          <p:cNvPr id="947" name="Google Shape;947;p86"/>
          <p:cNvSpPr txBox="1">
            <a:spLocks noGrp="1"/>
          </p:cNvSpPr>
          <p:nvPr>
            <p:ph type="subTitle" idx="1"/>
          </p:nvPr>
        </p:nvSpPr>
        <p:spPr>
          <a:xfrm>
            <a:off x="945404" y="2002743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8" name="Google Shape;948;p86"/>
          <p:cNvSpPr txBox="1">
            <a:spLocks noGrp="1"/>
          </p:cNvSpPr>
          <p:nvPr>
            <p:ph type="subTitle" idx="2"/>
          </p:nvPr>
        </p:nvSpPr>
        <p:spPr>
          <a:xfrm>
            <a:off x="1071154" y="2408167"/>
            <a:ext cx="1712050" cy="233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900" dirty="0"/>
              <a:t>Membantu meningkatkan kebugaran dan kesehatan masyarakat.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900" dirty="0"/>
              <a:t>Membantu masyarakat mencapai tujuan berat badan ideal.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900" dirty="0"/>
              <a:t>Mencegah penyakit kronis.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900" dirty="0"/>
              <a:t>Membantu meningkatkan kualitas hidup masyarakat </a:t>
            </a:r>
          </a:p>
        </p:txBody>
      </p:sp>
      <p:pic>
        <p:nvPicPr>
          <p:cNvPr id="949" name="Google Shape;949;p86"/>
          <p:cNvPicPr preferRelativeResize="0"/>
          <p:nvPr/>
        </p:nvPicPr>
        <p:blipFill rotWithShape="1">
          <a:blip r:embed="rId3">
            <a:alphaModFix/>
          </a:blip>
          <a:srcRect b="22057"/>
          <a:stretch/>
        </p:blipFill>
        <p:spPr>
          <a:xfrm>
            <a:off x="3179975" y="1945575"/>
            <a:ext cx="2782772" cy="3248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0" name="Google Shape;950;p86"/>
          <p:cNvCxnSpPr/>
          <p:nvPr/>
        </p:nvCxnSpPr>
        <p:spPr>
          <a:xfrm>
            <a:off x="3180325" y="5035525"/>
            <a:ext cx="279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1" name="Google Shape;951;p86"/>
          <p:cNvSpPr/>
          <p:nvPr/>
        </p:nvSpPr>
        <p:spPr>
          <a:xfrm>
            <a:off x="2110400" y="1207017"/>
            <a:ext cx="603600" cy="603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86"/>
          <p:cNvSpPr/>
          <p:nvPr/>
        </p:nvSpPr>
        <p:spPr>
          <a:xfrm>
            <a:off x="6430000" y="1207017"/>
            <a:ext cx="603600" cy="603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3" name="Google Shape;953;p86"/>
          <p:cNvCxnSpPr/>
          <p:nvPr/>
        </p:nvCxnSpPr>
        <p:spPr>
          <a:xfrm>
            <a:off x="3185250" y="103058"/>
            <a:ext cx="277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4" name="Google Shape;954;p86"/>
          <p:cNvGrpSpPr/>
          <p:nvPr/>
        </p:nvGrpSpPr>
        <p:grpSpPr>
          <a:xfrm>
            <a:off x="2221663" y="1318105"/>
            <a:ext cx="381596" cy="381590"/>
            <a:chOff x="5853468" y="2104485"/>
            <a:chExt cx="476698" cy="476689"/>
          </a:xfrm>
        </p:grpSpPr>
        <p:sp>
          <p:nvSpPr>
            <p:cNvPr id="955" name="Google Shape;955;p86"/>
            <p:cNvSpPr/>
            <p:nvPr/>
          </p:nvSpPr>
          <p:spPr>
            <a:xfrm>
              <a:off x="5896013" y="2318966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39" y="1"/>
                  </a:moveTo>
                  <a:cubicBezTo>
                    <a:pt x="258" y="1"/>
                    <a:pt x="0" y="286"/>
                    <a:pt x="132" y="605"/>
                  </a:cubicBezTo>
                  <a:cubicBezTo>
                    <a:pt x="210" y="792"/>
                    <a:pt x="371" y="876"/>
                    <a:pt x="531" y="876"/>
                  </a:cubicBezTo>
                  <a:cubicBezTo>
                    <a:pt x="752" y="876"/>
                    <a:pt x="971" y="716"/>
                    <a:pt x="971" y="442"/>
                  </a:cubicBezTo>
                  <a:cubicBezTo>
                    <a:pt x="971" y="323"/>
                    <a:pt x="922" y="215"/>
                    <a:pt x="842" y="132"/>
                  </a:cubicBezTo>
                  <a:cubicBezTo>
                    <a:pt x="751" y="40"/>
                    <a:pt x="643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6"/>
            <p:cNvSpPr/>
            <p:nvPr/>
          </p:nvSpPr>
          <p:spPr>
            <a:xfrm>
              <a:off x="5853468" y="2104485"/>
              <a:ext cx="476698" cy="476689"/>
            </a:xfrm>
            <a:custGeom>
              <a:avLst/>
              <a:gdLst/>
              <a:ahLst/>
              <a:cxnLst/>
              <a:rect l="l" t="t" r="r" b="b"/>
              <a:pathLst>
                <a:path w="22286" h="22283" extrusionOk="0">
                  <a:moveTo>
                    <a:pt x="4879" y="3580"/>
                  </a:moveTo>
                  <a:lnTo>
                    <a:pt x="4879" y="4451"/>
                  </a:lnTo>
                  <a:cubicBezTo>
                    <a:pt x="4879" y="4691"/>
                    <a:pt x="4684" y="4886"/>
                    <a:pt x="4444" y="4886"/>
                  </a:cubicBezTo>
                  <a:lnTo>
                    <a:pt x="3573" y="4886"/>
                  </a:lnTo>
                  <a:lnTo>
                    <a:pt x="4879" y="3580"/>
                  </a:lnTo>
                  <a:close/>
                  <a:moveTo>
                    <a:pt x="15670" y="9051"/>
                  </a:moveTo>
                  <a:cubicBezTo>
                    <a:pt x="16053" y="9051"/>
                    <a:pt x="16366" y="9364"/>
                    <a:pt x="16366" y="9747"/>
                  </a:cubicBezTo>
                  <a:lnTo>
                    <a:pt x="16366" y="10617"/>
                  </a:lnTo>
                  <a:lnTo>
                    <a:pt x="11665" y="10617"/>
                  </a:lnTo>
                  <a:lnTo>
                    <a:pt x="11665" y="9747"/>
                  </a:lnTo>
                  <a:cubicBezTo>
                    <a:pt x="11665" y="9364"/>
                    <a:pt x="11975" y="9051"/>
                    <a:pt x="12362" y="9051"/>
                  </a:cubicBezTo>
                  <a:close/>
                  <a:moveTo>
                    <a:pt x="20980" y="11488"/>
                  </a:moveTo>
                  <a:cubicBezTo>
                    <a:pt x="21220" y="11488"/>
                    <a:pt x="21415" y="11683"/>
                    <a:pt x="21415" y="11923"/>
                  </a:cubicBezTo>
                  <a:lnTo>
                    <a:pt x="21415" y="14622"/>
                  </a:lnTo>
                  <a:lnTo>
                    <a:pt x="15844" y="14622"/>
                  </a:lnTo>
                  <a:lnTo>
                    <a:pt x="15844" y="14187"/>
                  </a:lnTo>
                  <a:cubicBezTo>
                    <a:pt x="15844" y="13946"/>
                    <a:pt x="15649" y="13751"/>
                    <a:pt x="15409" y="13751"/>
                  </a:cubicBezTo>
                  <a:lnTo>
                    <a:pt x="12623" y="13751"/>
                  </a:lnTo>
                  <a:cubicBezTo>
                    <a:pt x="12383" y="13751"/>
                    <a:pt x="12188" y="13946"/>
                    <a:pt x="12188" y="14187"/>
                  </a:cubicBezTo>
                  <a:lnTo>
                    <a:pt x="12188" y="14622"/>
                  </a:lnTo>
                  <a:lnTo>
                    <a:pt x="6616" y="14622"/>
                  </a:lnTo>
                  <a:lnTo>
                    <a:pt x="6616" y="11923"/>
                  </a:lnTo>
                  <a:cubicBezTo>
                    <a:pt x="6616" y="11683"/>
                    <a:pt x="6811" y="11488"/>
                    <a:pt x="7052" y="11488"/>
                  </a:cubicBezTo>
                  <a:close/>
                  <a:moveTo>
                    <a:pt x="14973" y="14622"/>
                  </a:moveTo>
                  <a:lnTo>
                    <a:pt x="14973" y="15743"/>
                  </a:lnTo>
                  <a:cubicBezTo>
                    <a:pt x="14970" y="16182"/>
                    <a:pt x="14615" y="16537"/>
                    <a:pt x="14179" y="16537"/>
                  </a:cubicBezTo>
                  <a:lnTo>
                    <a:pt x="13852" y="16537"/>
                  </a:lnTo>
                  <a:cubicBezTo>
                    <a:pt x="13413" y="16537"/>
                    <a:pt x="13058" y="16182"/>
                    <a:pt x="13058" y="15743"/>
                  </a:cubicBezTo>
                  <a:lnTo>
                    <a:pt x="13058" y="14622"/>
                  </a:lnTo>
                  <a:close/>
                  <a:moveTo>
                    <a:pt x="10708" y="871"/>
                  </a:moveTo>
                  <a:cubicBezTo>
                    <a:pt x="10948" y="871"/>
                    <a:pt x="11143" y="1066"/>
                    <a:pt x="11143" y="1307"/>
                  </a:cubicBezTo>
                  <a:lnTo>
                    <a:pt x="11143" y="2090"/>
                  </a:lnTo>
                  <a:lnTo>
                    <a:pt x="5297" y="2090"/>
                  </a:lnTo>
                  <a:cubicBezTo>
                    <a:pt x="5182" y="2090"/>
                    <a:pt x="5070" y="2135"/>
                    <a:pt x="4987" y="2219"/>
                  </a:cubicBezTo>
                  <a:lnTo>
                    <a:pt x="2215" y="5008"/>
                  </a:lnTo>
                  <a:cubicBezTo>
                    <a:pt x="2138" y="5085"/>
                    <a:pt x="2097" y="5186"/>
                    <a:pt x="2090" y="5293"/>
                  </a:cubicBezTo>
                  <a:cubicBezTo>
                    <a:pt x="2090" y="5297"/>
                    <a:pt x="2090" y="5300"/>
                    <a:pt x="2090" y="5304"/>
                  </a:cubicBezTo>
                  <a:lnTo>
                    <a:pt x="2090" y="5318"/>
                  </a:lnTo>
                  <a:lnTo>
                    <a:pt x="2090" y="8466"/>
                  </a:lnTo>
                  <a:cubicBezTo>
                    <a:pt x="2090" y="8706"/>
                    <a:pt x="2285" y="8901"/>
                    <a:pt x="2525" y="8901"/>
                  </a:cubicBezTo>
                  <a:cubicBezTo>
                    <a:pt x="2765" y="8901"/>
                    <a:pt x="2960" y="8706"/>
                    <a:pt x="2960" y="8466"/>
                  </a:cubicBezTo>
                  <a:lnTo>
                    <a:pt x="2960" y="5753"/>
                  </a:lnTo>
                  <a:lnTo>
                    <a:pt x="4444" y="5753"/>
                  </a:lnTo>
                  <a:cubicBezTo>
                    <a:pt x="5164" y="5753"/>
                    <a:pt x="5749" y="5168"/>
                    <a:pt x="5749" y="4447"/>
                  </a:cubicBezTo>
                  <a:lnTo>
                    <a:pt x="5749" y="2961"/>
                  </a:lnTo>
                  <a:lnTo>
                    <a:pt x="12797" y="2961"/>
                  </a:lnTo>
                  <a:cubicBezTo>
                    <a:pt x="13037" y="2961"/>
                    <a:pt x="13232" y="3156"/>
                    <a:pt x="13232" y="3396"/>
                  </a:cubicBezTo>
                  <a:lnTo>
                    <a:pt x="13232" y="8180"/>
                  </a:lnTo>
                  <a:lnTo>
                    <a:pt x="12362" y="8180"/>
                  </a:lnTo>
                  <a:cubicBezTo>
                    <a:pt x="11495" y="8180"/>
                    <a:pt x="10795" y="8880"/>
                    <a:pt x="10795" y="9747"/>
                  </a:cubicBezTo>
                  <a:lnTo>
                    <a:pt x="10795" y="10617"/>
                  </a:lnTo>
                  <a:lnTo>
                    <a:pt x="7052" y="10617"/>
                  </a:lnTo>
                  <a:cubicBezTo>
                    <a:pt x="6331" y="10617"/>
                    <a:pt x="5746" y="11202"/>
                    <a:pt x="5746" y="11923"/>
                  </a:cubicBezTo>
                  <a:lnTo>
                    <a:pt x="5746" y="16711"/>
                  </a:lnTo>
                  <a:lnTo>
                    <a:pt x="3395" y="16711"/>
                  </a:lnTo>
                  <a:cubicBezTo>
                    <a:pt x="3155" y="16711"/>
                    <a:pt x="2960" y="16516"/>
                    <a:pt x="2960" y="16276"/>
                  </a:cubicBezTo>
                  <a:lnTo>
                    <a:pt x="2960" y="12230"/>
                  </a:lnTo>
                  <a:cubicBezTo>
                    <a:pt x="2960" y="11986"/>
                    <a:pt x="2765" y="11794"/>
                    <a:pt x="2525" y="11794"/>
                  </a:cubicBezTo>
                  <a:cubicBezTo>
                    <a:pt x="2285" y="11794"/>
                    <a:pt x="2090" y="11986"/>
                    <a:pt x="2090" y="12230"/>
                  </a:cubicBezTo>
                  <a:lnTo>
                    <a:pt x="2090" y="14622"/>
                  </a:lnTo>
                  <a:lnTo>
                    <a:pt x="1306" y="14622"/>
                  </a:lnTo>
                  <a:cubicBezTo>
                    <a:pt x="1066" y="14622"/>
                    <a:pt x="871" y="14427"/>
                    <a:pt x="871" y="14187"/>
                  </a:cubicBezTo>
                  <a:lnTo>
                    <a:pt x="871" y="1307"/>
                  </a:lnTo>
                  <a:cubicBezTo>
                    <a:pt x="871" y="1066"/>
                    <a:pt x="1066" y="871"/>
                    <a:pt x="1306" y="871"/>
                  </a:cubicBezTo>
                  <a:close/>
                  <a:moveTo>
                    <a:pt x="21415" y="15492"/>
                  </a:moveTo>
                  <a:lnTo>
                    <a:pt x="21415" y="20106"/>
                  </a:lnTo>
                  <a:cubicBezTo>
                    <a:pt x="21415" y="20827"/>
                    <a:pt x="20830" y="21412"/>
                    <a:pt x="20109" y="21412"/>
                  </a:cubicBezTo>
                  <a:lnTo>
                    <a:pt x="7922" y="21412"/>
                  </a:lnTo>
                  <a:cubicBezTo>
                    <a:pt x="7201" y="21412"/>
                    <a:pt x="6616" y="20827"/>
                    <a:pt x="6616" y="20106"/>
                  </a:cubicBezTo>
                  <a:lnTo>
                    <a:pt x="6616" y="15492"/>
                  </a:lnTo>
                  <a:lnTo>
                    <a:pt x="12188" y="15492"/>
                  </a:lnTo>
                  <a:lnTo>
                    <a:pt x="12188" y="15743"/>
                  </a:lnTo>
                  <a:cubicBezTo>
                    <a:pt x="12188" y="16662"/>
                    <a:pt x="12933" y="17407"/>
                    <a:pt x="13852" y="17407"/>
                  </a:cubicBezTo>
                  <a:lnTo>
                    <a:pt x="14179" y="17407"/>
                  </a:lnTo>
                  <a:cubicBezTo>
                    <a:pt x="15095" y="17407"/>
                    <a:pt x="15840" y="16662"/>
                    <a:pt x="15844" y="15743"/>
                  </a:cubicBezTo>
                  <a:lnTo>
                    <a:pt x="15844" y="15492"/>
                  </a:lnTo>
                  <a:close/>
                  <a:moveTo>
                    <a:pt x="1306" y="1"/>
                  </a:moveTo>
                  <a:cubicBezTo>
                    <a:pt x="585" y="1"/>
                    <a:pt x="0" y="586"/>
                    <a:pt x="0" y="1307"/>
                  </a:cubicBezTo>
                  <a:lnTo>
                    <a:pt x="0" y="14187"/>
                  </a:lnTo>
                  <a:cubicBezTo>
                    <a:pt x="0" y="14907"/>
                    <a:pt x="585" y="15492"/>
                    <a:pt x="1306" y="15492"/>
                  </a:cubicBezTo>
                  <a:lnTo>
                    <a:pt x="2090" y="15492"/>
                  </a:lnTo>
                  <a:lnTo>
                    <a:pt x="2090" y="16276"/>
                  </a:lnTo>
                  <a:cubicBezTo>
                    <a:pt x="2090" y="16997"/>
                    <a:pt x="2675" y="17582"/>
                    <a:pt x="3395" y="17582"/>
                  </a:cubicBezTo>
                  <a:lnTo>
                    <a:pt x="5746" y="17582"/>
                  </a:lnTo>
                  <a:lnTo>
                    <a:pt x="5746" y="20106"/>
                  </a:lnTo>
                  <a:cubicBezTo>
                    <a:pt x="5746" y="21307"/>
                    <a:pt x="6721" y="22282"/>
                    <a:pt x="7922" y="22282"/>
                  </a:cubicBezTo>
                  <a:lnTo>
                    <a:pt x="20109" y="22282"/>
                  </a:lnTo>
                  <a:cubicBezTo>
                    <a:pt x="21311" y="22282"/>
                    <a:pt x="22282" y="21307"/>
                    <a:pt x="22286" y="20106"/>
                  </a:cubicBezTo>
                  <a:lnTo>
                    <a:pt x="22286" y="11923"/>
                  </a:lnTo>
                  <a:cubicBezTo>
                    <a:pt x="22286" y="11202"/>
                    <a:pt x="21701" y="10617"/>
                    <a:pt x="20980" y="10617"/>
                  </a:cubicBezTo>
                  <a:lnTo>
                    <a:pt x="17237" y="10617"/>
                  </a:lnTo>
                  <a:lnTo>
                    <a:pt x="17237" y="9747"/>
                  </a:lnTo>
                  <a:cubicBezTo>
                    <a:pt x="17237" y="8880"/>
                    <a:pt x="16533" y="8180"/>
                    <a:pt x="15670" y="8180"/>
                  </a:cubicBezTo>
                  <a:lnTo>
                    <a:pt x="14103" y="8180"/>
                  </a:lnTo>
                  <a:lnTo>
                    <a:pt x="14103" y="3396"/>
                  </a:lnTo>
                  <a:cubicBezTo>
                    <a:pt x="14103" y="2675"/>
                    <a:pt x="13518" y="2090"/>
                    <a:pt x="12797" y="2090"/>
                  </a:cubicBezTo>
                  <a:lnTo>
                    <a:pt x="12014" y="2090"/>
                  </a:lnTo>
                  <a:lnTo>
                    <a:pt x="12014" y="1307"/>
                  </a:lnTo>
                  <a:cubicBezTo>
                    <a:pt x="12014" y="586"/>
                    <a:pt x="11429" y="1"/>
                    <a:pt x="10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6"/>
            <p:cNvSpPr/>
            <p:nvPr/>
          </p:nvSpPr>
          <p:spPr>
            <a:xfrm>
              <a:off x="6207857" y="2525276"/>
              <a:ext cx="85068" cy="18654"/>
            </a:xfrm>
            <a:custGeom>
              <a:avLst/>
              <a:gdLst/>
              <a:ahLst/>
              <a:cxnLst/>
              <a:rect l="l" t="t" r="r" b="b"/>
              <a:pathLst>
                <a:path w="3977" h="872" extrusionOk="0">
                  <a:moveTo>
                    <a:pt x="435" y="1"/>
                  </a:moveTo>
                  <a:cubicBezTo>
                    <a:pt x="195" y="1"/>
                    <a:pt x="0" y="196"/>
                    <a:pt x="0" y="436"/>
                  </a:cubicBezTo>
                  <a:cubicBezTo>
                    <a:pt x="0" y="676"/>
                    <a:pt x="195" y="871"/>
                    <a:pt x="435" y="871"/>
                  </a:cubicBezTo>
                  <a:lnTo>
                    <a:pt x="3541" y="871"/>
                  </a:lnTo>
                  <a:cubicBezTo>
                    <a:pt x="3782" y="871"/>
                    <a:pt x="3977" y="676"/>
                    <a:pt x="3977" y="436"/>
                  </a:cubicBezTo>
                  <a:cubicBezTo>
                    <a:pt x="3977" y="196"/>
                    <a:pt x="3782" y="1"/>
                    <a:pt x="3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6"/>
            <p:cNvSpPr/>
            <p:nvPr/>
          </p:nvSpPr>
          <p:spPr>
            <a:xfrm>
              <a:off x="6169120" y="2525169"/>
              <a:ext cx="20791" cy="18761"/>
            </a:xfrm>
            <a:custGeom>
              <a:avLst/>
              <a:gdLst/>
              <a:ahLst/>
              <a:cxnLst/>
              <a:rect l="l" t="t" r="r" b="b"/>
              <a:pathLst>
                <a:path w="972" h="877" extrusionOk="0">
                  <a:moveTo>
                    <a:pt x="540" y="0"/>
                  </a:moveTo>
                  <a:cubicBezTo>
                    <a:pt x="259" y="0"/>
                    <a:pt x="1" y="285"/>
                    <a:pt x="133" y="605"/>
                  </a:cubicBezTo>
                  <a:cubicBezTo>
                    <a:pt x="209" y="791"/>
                    <a:pt x="370" y="876"/>
                    <a:pt x="530" y="876"/>
                  </a:cubicBezTo>
                  <a:cubicBezTo>
                    <a:pt x="750" y="876"/>
                    <a:pt x="970" y="717"/>
                    <a:pt x="972" y="441"/>
                  </a:cubicBezTo>
                  <a:cubicBezTo>
                    <a:pt x="968" y="326"/>
                    <a:pt x="923" y="215"/>
                    <a:pt x="843" y="131"/>
                  </a:cubicBezTo>
                  <a:cubicBezTo>
                    <a:pt x="751" y="40"/>
                    <a:pt x="644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6"/>
            <p:cNvSpPr/>
            <p:nvPr/>
          </p:nvSpPr>
          <p:spPr>
            <a:xfrm>
              <a:off x="6017315" y="2208923"/>
              <a:ext cx="83892" cy="18654"/>
            </a:xfrm>
            <a:custGeom>
              <a:avLst/>
              <a:gdLst/>
              <a:ahLst/>
              <a:cxnLst/>
              <a:rect l="l" t="t" r="r" b="b"/>
              <a:pathLst>
                <a:path w="3922" h="872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486" y="871"/>
                  </a:lnTo>
                  <a:cubicBezTo>
                    <a:pt x="3727" y="871"/>
                    <a:pt x="3922" y="676"/>
                    <a:pt x="3922" y="436"/>
                  </a:cubicBezTo>
                  <a:cubicBezTo>
                    <a:pt x="3922" y="196"/>
                    <a:pt x="3727" y="1"/>
                    <a:pt x="3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6"/>
            <p:cNvSpPr/>
            <p:nvPr/>
          </p:nvSpPr>
          <p:spPr>
            <a:xfrm>
              <a:off x="5957808" y="2246253"/>
              <a:ext cx="143399" cy="18633"/>
            </a:xfrm>
            <a:custGeom>
              <a:avLst/>
              <a:gdLst/>
              <a:ahLst/>
              <a:cxnLst/>
              <a:rect l="l" t="t" r="r" b="b"/>
              <a:pathLst>
                <a:path w="6704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6268" y="871"/>
                  </a:lnTo>
                  <a:cubicBezTo>
                    <a:pt x="6509" y="871"/>
                    <a:pt x="6704" y="676"/>
                    <a:pt x="6704" y="435"/>
                  </a:cubicBezTo>
                  <a:cubicBezTo>
                    <a:pt x="6704" y="195"/>
                    <a:pt x="6509" y="0"/>
                    <a:pt x="6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6"/>
            <p:cNvSpPr/>
            <p:nvPr/>
          </p:nvSpPr>
          <p:spPr>
            <a:xfrm>
              <a:off x="5957808" y="2283562"/>
              <a:ext cx="80983" cy="18654"/>
            </a:xfrm>
            <a:custGeom>
              <a:avLst/>
              <a:gdLst/>
              <a:ahLst/>
              <a:cxnLst/>
              <a:rect l="l" t="t" r="r" b="b"/>
              <a:pathLst>
                <a:path w="3786" h="872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354" y="871"/>
                  </a:lnTo>
                  <a:cubicBezTo>
                    <a:pt x="3594" y="871"/>
                    <a:pt x="3786" y="676"/>
                    <a:pt x="3786" y="436"/>
                  </a:cubicBezTo>
                  <a:cubicBezTo>
                    <a:pt x="3786" y="196"/>
                    <a:pt x="3594" y="1"/>
                    <a:pt x="3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86"/>
          <p:cNvGrpSpPr/>
          <p:nvPr/>
        </p:nvGrpSpPr>
        <p:grpSpPr>
          <a:xfrm>
            <a:off x="6565294" y="1317822"/>
            <a:ext cx="384641" cy="381925"/>
            <a:chOff x="7124697" y="2723798"/>
            <a:chExt cx="479842" cy="476454"/>
          </a:xfrm>
        </p:grpSpPr>
        <p:sp>
          <p:nvSpPr>
            <p:cNvPr id="963" name="Google Shape;963;p86"/>
            <p:cNvSpPr/>
            <p:nvPr/>
          </p:nvSpPr>
          <p:spPr>
            <a:xfrm>
              <a:off x="7124697" y="2723798"/>
              <a:ext cx="479842" cy="476454"/>
            </a:xfrm>
            <a:custGeom>
              <a:avLst/>
              <a:gdLst/>
              <a:ahLst/>
              <a:cxnLst/>
              <a:rect l="l" t="t" r="r" b="b"/>
              <a:pathLst>
                <a:path w="22433" h="22272" extrusionOk="0">
                  <a:moveTo>
                    <a:pt x="12205" y="1341"/>
                  </a:moveTo>
                  <a:lnTo>
                    <a:pt x="10726" y="2821"/>
                  </a:lnTo>
                  <a:lnTo>
                    <a:pt x="9242" y="1341"/>
                  </a:lnTo>
                  <a:close/>
                  <a:moveTo>
                    <a:pt x="7143" y="1344"/>
                  </a:moveTo>
                  <a:lnTo>
                    <a:pt x="5659" y="2824"/>
                  </a:lnTo>
                  <a:lnTo>
                    <a:pt x="4179" y="1344"/>
                  </a:lnTo>
                  <a:close/>
                  <a:moveTo>
                    <a:pt x="15889" y="1341"/>
                  </a:moveTo>
                  <a:cubicBezTo>
                    <a:pt x="15688" y="1835"/>
                    <a:pt x="15674" y="2385"/>
                    <a:pt x="15851" y="2887"/>
                  </a:cubicBezTo>
                  <a:lnTo>
                    <a:pt x="14305" y="1341"/>
                  </a:lnTo>
                  <a:close/>
                  <a:moveTo>
                    <a:pt x="3128" y="1522"/>
                  </a:moveTo>
                  <a:lnTo>
                    <a:pt x="4608" y="3005"/>
                  </a:lnTo>
                  <a:lnTo>
                    <a:pt x="1634" y="3005"/>
                  </a:lnTo>
                  <a:lnTo>
                    <a:pt x="3128" y="1522"/>
                  </a:lnTo>
                  <a:close/>
                  <a:moveTo>
                    <a:pt x="8191" y="1525"/>
                  </a:moveTo>
                  <a:lnTo>
                    <a:pt x="9671" y="3005"/>
                  </a:lnTo>
                  <a:lnTo>
                    <a:pt x="6711" y="3005"/>
                  </a:lnTo>
                  <a:lnTo>
                    <a:pt x="8191" y="1525"/>
                  </a:lnTo>
                  <a:close/>
                  <a:moveTo>
                    <a:pt x="13254" y="1525"/>
                  </a:moveTo>
                  <a:lnTo>
                    <a:pt x="14733" y="3005"/>
                  </a:lnTo>
                  <a:lnTo>
                    <a:pt x="11774" y="3005"/>
                  </a:lnTo>
                  <a:lnTo>
                    <a:pt x="13254" y="1525"/>
                  </a:lnTo>
                  <a:close/>
                  <a:moveTo>
                    <a:pt x="17902" y="857"/>
                  </a:moveTo>
                  <a:cubicBezTo>
                    <a:pt x="18431" y="857"/>
                    <a:pt x="18908" y="1177"/>
                    <a:pt x="19110" y="1665"/>
                  </a:cubicBezTo>
                  <a:cubicBezTo>
                    <a:pt x="19312" y="2152"/>
                    <a:pt x="19201" y="2713"/>
                    <a:pt x="18828" y="3089"/>
                  </a:cubicBezTo>
                  <a:cubicBezTo>
                    <a:pt x="18577" y="3338"/>
                    <a:pt x="18243" y="3470"/>
                    <a:pt x="17903" y="3470"/>
                  </a:cubicBezTo>
                  <a:cubicBezTo>
                    <a:pt x="17735" y="3470"/>
                    <a:pt x="17566" y="3438"/>
                    <a:pt x="17404" y="3371"/>
                  </a:cubicBezTo>
                  <a:cubicBezTo>
                    <a:pt x="16917" y="3169"/>
                    <a:pt x="16596" y="2692"/>
                    <a:pt x="16596" y="2163"/>
                  </a:cubicBezTo>
                  <a:cubicBezTo>
                    <a:pt x="16596" y="1442"/>
                    <a:pt x="17181" y="857"/>
                    <a:pt x="17902" y="857"/>
                  </a:cubicBezTo>
                  <a:close/>
                  <a:moveTo>
                    <a:pt x="18734" y="4175"/>
                  </a:moveTo>
                  <a:lnTo>
                    <a:pt x="18734" y="5777"/>
                  </a:lnTo>
                  <a:lnTo>
                    <a:pt x="17171" y="4214"/>
                  </a:lnTo>
                  <a:lnTo>
                    <a:pt x="17171" y="4214"/>
                  </a:lnTo>
                  <a:cubicBezTo>
                    <a:pt x="17409" y="4298"/>
                    <a:pt x="17658" y="4341"/>
                    <a:pt x="17907" y="4341"/>
                  </a:cubicBezTo>
                  <a:cubicBezTo>
                    <a:pt x="18189" y="4341"/>
                    <a:pt x="18470" y="4286"/>
                    <a:pt x="18734" y="4175"/>
                  </a:cubicBezTo>
                  <a:close/>
                  <a:moveTo>
                    <a:pt x="17073" y="5345"/>
                  </a:moveTo>
                  <a:lnTo>
                    <a:pt x="18553" y="6825"/>
                  </a:lnTo>
                  <a:lnTo>
                    <a:pt x="17073" y="8308"/>
                  </a:lnTo>
                  <a:lnTo>
                    <a:pt x="17073" y="5345"/>
                  </a:lnTo>
                  <a:close/>
                  <a:moveTo>
                    <a:pt x="6690" y="7539"/>
                  </a:moveTo>
                  <a:lnTo>
                    <a:pt x="8974" y="9823"/>
                  </a:lnTo>
                  <a:lnTo>
                    <a:pt x="4402" y="9823"/>
                  </a:lnTo>
                  <a:lnTo>
                    <a:pt x="6690" y="7539"/>
                  </a:lnTo>
                  <a:close/>
                  <a:moveTo>
                    <a:pt x="18734" y="7880"/>
                  </a:moveTo>
                  <a:lnTo>
                    <a:pt x="18734" y="10843"/>
                  </a:lnTo>
                  <a:lnTo>
                    <a:pt x="17254" y="9360"/>
                  </a:lnTo>
                  <a:lnTo>
                    <a:pt x="18734" y="7880"/>
                  </a:lnTo>
                  <a:close/>
                  <a:moveTo>
                    <a:pt x="11896" y="10694"/>
                  </a:moveTo>
                  <a:cubicBezTo>
                    <a:pt x="12136" y="10694"/>
                    <a:pt x="12331" y="10889"/>
                    <a:pt x="12331" y="11129"/>
                  </a:cubicBezTo>
                  <a:lnTo>
                    <a:pt x="12331" y="12316"/>
                  </a:lnTo>
                  <a:lnTo>
                    <a:pt x="1014" y="12316"/>
                  </a:lnTo>
                  <a:lnTo>
                    <a:pt x="1014" y="11129"/>
                  </a:lnTo>
                  <a:cubicBezTo>
                    <a:pt x="1014" y="10889"/>
                    <a:pt x="1209" y="10694"/>
                    <a:pt x="1449" y="10694"/>
                  </a:cubicBezTo>
                  <a:close/>
                  <a:moveTo>
                    <a:pt x="17073" y="10412"/>
                  </a:moveTo>
                  <a:lnTo>
                    <a:pt x="18553" y="11891"/>
                  </a:lnTo>
                  <a:lnTo>
                    <a:pt x="17073" y="13375"/>
                  </a:lnTo>
                  <a:lnTo>
                    <a:pt x="17073" y="10412"/>
                  </a:lnTo>
                  <a:close/>
                  <a:moveTo>
                    <a:pt x="18734" y="12946"/>
                  </a:moveTo>
                  <a:lnTo>
                    <a:pt x="18734" y="15906"/>
                  </a:lnTo>
                  <a:lnTo>
                    <a:pt x="17254" y="14426"/>
                  </a:lnTo>
                  <a:lnTo>
                    <a:pt x="18734" y="12946"/>
                  </a:lnTo>
                  <a:close/>
                  <a:moveTo>
                    <a:pt x="17073" y="15474"/>
                  </a:moveTo>
                  <a:lnTo>
                    <a:pt x="18553" y="16954"/>
                  </a:lnTo>
                  <a:lnTo>
                    <a:pt x="17073" y="18438"/>
                  </a:lnTo>
                  <a:lnTo>
                    <a:pt x="17073" y="15474"/>
                  </a:lnTo>
                  <a:close/>
                  <a:moveTo>
                    <a:pt x="18734" y="18006"/>
                  </a:moveTo>
                  <a:lnTo>
                    <a:pt x="18734" y="19050"/>
                  </a:lnTo>
                  <a:lnTo>
                    <a:pt x="17690" y="19050"/>
                  </a:lnTo>
                  <a:lnTo>
                    <a:pt x="18734" y="18006"/>
                  </a:lnTo>
                  <a:close/>
                  <a:moveTo>
                    <a:pt x="12331" y="13187"/>
                  </a:moveTo>
                  <a:lnTo>
                    <a:pt x="12331" y="19921"/>
                  </a:lnTo>
                  <a:lnTo>
                    <a:pt x="1014" y="19921"/>
                  </a:lnTo>
                  <a:lnTo>
                    <a:pt x="1014" y="13187"/>
                  </a:lnTo>
                  <a:close/>
                  <a:moveTo>
                    <a:pt x="19647" y="19924"/>
                  </a:moveTo>
                  <a:cubicBezTo>
                    <a:pt x="20535" y="19924"/>
                    <a:pt x="21308" y="20537"/>
                    <a:pt x="21509" y="21404"/>
                  </a:cubicBezTo>
                  <a:lnTo>
                    <a:pt x="14298" y="21404"/>
                  </a:lnTo>
                  <a:cubicBezTo>
                    <a:pt x="14500" y="20537"/>
                    <a:pt x="15273" y="19924"/>
                    <a:pt x="16165" y="19924"/>
                  </a:cubicBezTo>
                  <a:close/>
                  <a:moveTo>
                    <a:pt x="17893" y="1"/>
                  </a:moveTo>
                  <a:cubicBezTo>
                    <a:pt x="17415" y="1"/>
                    <a:pt x="16936" y="157"/>
                    <a:pt x="16537" y="474"/>
                  </a:cubicBezTo>
                  <a:lnTo>
                    <a:pt x="3128" y="474"/>
                  </a:lnTo>
                  <a:cubicBezTo>
                    <a:pt x="3013" y="474"/>
                    <a:pt x="2901" y="519"/>
                    <a:pt x="2821" y="599"/>
                  </a:cubicBezTo>
                  <a:lnTo>
                    <a:pt x="276" y="3134"/>
                  </a:lnTo>
                  <a:cubicBezTo>
                    <a:pt x="1" y="3406"/>
                    <a:pt x="192" y="3876"/>
                    <a:pt x="582" y="3876"/>
                  </a:cubicBezTo>
                  <a:lnTo>
                    <a:pt x="6255" y="3876"/>
                  </a:lnTo>
                  <a:lnTo>
                    <a:pt x="6255" y="4823"/>
                  </a:lnTo>
                  <a:cubicBezTo>
                    <a:pt x="5273" y="5171"/>
                    <a:pt x="5074" y="6470"/>
                    <a:pt x="5903" y="7097"/>
                  </a:cubicBezTo>
                  <a:lnTo>
                    <a:pt x="3173" y="9827"/>
                  </a:lnTo>
                  <a:lnTo>
                    <a:pt x="1453" y="9827"/>
                  </a:lnTo>
                  <a:cubicBezTo>
                    <a:pt x="732" y="9827"/>
                    <a:pt x="147" y="10408"/>
                    <a:pt x="147" y="11132"/>
                  </a:cubicBezTo>
                  <a:lnTo>
                    <a:pt x="147" y="20360"/>
                  </a:lnTo>
                  <a:cubicBezTo>
                    <a:pt x="147" y="20600"/>
                    <a:pt x="342" y="20795"/>
                    <a:pt x="582" y="20795"/>
                  </a:cubicBezTo>
                  <a:lnTo>
                    <a:pt x="12770" y="20795"/>
                  </a:lnTo>
                  <a:cubicBezTo>
                    <a:pt x="13010" y="20795"/>
                    <a:pt x="13205" y="20600"/>
                    <a:pt x="13205" y="20360"/>
                  </a:cubicBezTo>
                  <a:lnTo>
                    <a:pt x="13205" y="11132"/>
                  </a:lnTo>
                  <a:cubicBezTo>
                    <a:pt x="13205" y="10408"/>
                    <a:pt x="12620" y="9827"/>
                    <a:pt x="11899" y="9827"/>
                  </a:cubicBezTo>
                  <a:lnTo>
                    <a:pt x="10207" y="9827"/>
                  </a:lnTo>
                  <a:lnTo>
                    <a:pt x="7477" y="7097"/>
                  </a:lnTo>
                  <a:cubicBezTo>
                    <a:pt x="7804" y="6849"/>
                    <a:pt x="7996" y="6463"/>
                    <a:pt x="7996" y="6056"/>
                  </a:cubicBezTo>
                  <a:cubicBezTo>
                    <a:pt x="7996" y="5812"/>
                    <a:pt x="7801" y="5620"/>
                    <a:pt x="7560" y="5620"/>
                  </a:cubicBezTo>
                  <a:cubicBezTo>
                    <a:pt x="7320" y="5620"/>
                    <a:pt x="7125" y="5812"/>
                    <a:pt x="7125" y="6056"/>
                  </a:cubicBezTo>
                  <a:cubicBezTo>
                    <a:pt x="7125" y="6317"/>
                    <a:pt x="6910" y="6491"/>
                    <a:pt x="6687" y="6491"/>
                  </a:cubicBezTo>
                  <a:cubicBezTo>
                    <a:pt x="6580" y="6491"/>
                    <a:pt x="6471" y="6451"/>
                    <a:pt x="6384" y="6362"/>
                  </a:cubicBezTo>
                  <a:cubicBezTo>
                    <a:pt x="6108" y="6087"/>
                    <a:pt x="6303" y="5620"/>
                    <a:pt x="6690" y="5620"/>
                  </a:cubicBezTo>
                  <a:cubicBezTo>
                    <a:pt x="6930" y="5620"/>
                    <a:pt x="7125" y="5425"/>
                    <a:pt x="7125" y="5185"/>
                  </a:cubicBezTo>
                  <a:lnTo>
                    <a:pt x="7125" y="3876"/>
                  </a:lnTo>
                  <a:lnTo>
                    <a:pt x="16203" y="3876"/>
                  </a:lnTo>
                  <a:lnTo>
                    <a:pt x="16203" y="19050"/>
                  </a:lnTo>
                  <a:lnTo>
                    <a:pt x="16165" y="19050"/>
                  </a:lnTo>
                  <a:cubicBezTo>
                    <a:pt x="14625" y="19054"/>
                    <a:pt x="13379" y="20300"/>
                    <a:pt x="13379" y="21836"/>
                  </a:cubicBezTo>
                  <a:cubicBezTo>
                    <a:pt x="13379" y="22076"/>
                    <a:pt x="13574" y="22271"/>
                    <a:pt x="13814" y="22271"/>
                  </a:cubicBezTo>
                  <a:lnTo>
                    <a:pt x="21997" y="22271"/>
                  </a:lnTo>
                  <a:cubicBezTo>
                    <a:pt x="22237" y="22271"/>
                    <a:pt x="22432" y="22076"/>
                    <a:pt x="22432" y="21836"/>
                  </a:cubicBezTo>
                  <a:cubicBezTo>
                    <a:pt x="22429" y="20300"/>
                    <a:pt x="21182" y="19054"/>
                    <a:pt x="19643" y="19050"/>
                  </a:cubicBezTo>
                  <a:lnTo>
                    <a:pt x="19605" y="19050"/>
                  </a:lnTo>
                  <a:lnTo>
                    <a:pt x="19605" y="3555"/>
                  </a:lnTo>
                  <a:lnTo>
                    <a:pt x="19605" y="3521"/>
                  </a:lnTo>
                  <a:cubicBezTo>
                    <a:pt x="20287" y="2654"/>
                    <a:pt x="20211" y="1411"/>
                    <a:pt x="19427" y="634"/>
                  </a:cubicBezTo>
                  <a:cubicBezTo>
                    <a:pt x="19005" y="214"/>
                    <a:pt x="18450" y="1"/>
                    <a:pt x="17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6"/>
            <p:cNvSpPr/>
            <p:nvPr/>
          </p:nvSpPr>
          <p:spPr>
            <a:xfrm>
              <a:off x="7176717" y="2961811"/>
              <a:ext cx="20770" cy="18740"/>
            </a:xfrm>
            <a:custGeom>
              <a:avLst/>
              <a:gdLst/>
              <a:ahLst/>
              <a:cxnLst/>
              <a:rect l="l" t="t" r="r" b="b"/>
              <a:pathLst>
                <a:path w="971" h="876" extrusionOk="0">
                  <a:moveTo>
                    <a:pt x="542" y="1"/>
                  </a:moveTo>
                  <a:cubicBezTo>
                    <a:pt x="260" y="1"/>
                    <a:pt x="1" y="285"/>
                    <a:pt x="135" y="605"/>
                  </a:cubicBezTo>
                  <a:cubicBezTo>
                    <a:pt x="211" y="791"/>
                    <a:pt x="371" y="875"/>
                    <a:pt x="531" y="875"/>
                  </a:cubicBezTo>
                  <a:cubicBezTo>
                    <a:pt x="751" y="875"/>
                    <a:pt x="971" y="715"/>
                    <a:pt x="971" y="438"/>
                  </a:cubicBezTo>
                  <a:cubicBezTo>
                    <a:pt x="971" y="323"/>
                    <a:pt x="926" y="212"/>
                    <a:pt x="846" y="132"/>
                  </a:cubicBezTo>
                  <a:cubicBezTo>
                    <a:pt x="754" y="40"/>
                    <a:pt x="646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6"/>
            <p:cNvSpPr/>
            <p:nvPr/>
          </p:nvSpPr>
          <p:spPr>
            <a:xfrm>
              <a:off x="7216931" y="2961811"/>
              <a:ext cx="20706" cy="18740"/>
            </a:xfrm>
            <a:custGeom>
              <a:avLst/>
              <a:gdLst/>
              <a:ahLst/>
              <a:cxnLst/>
              <a:rect l="l" t="t" r="r" b="b"/>
              <a:pathLst>
                <a:path w="968" h="876" extrusionOk="0">
                  <a:moveTo>
                    <a:pt x="539" y="1"/>
                  </a:moveTo>
                  <a:cubicBezTo>
                    <a:pt x="258" y="1"/>
                    <a:pt x="0" y="285"/>
                    <a:pt x="132" y="605"/>
                  </a:cubicBezTo>
                  <a:cubicBezTo>
                    <a:pt x="208" y="791"/>
                    <a:pt x="368" y="875"/>
                    <a:pt x="527" y="875"/>
                  </a:cubicBezTo>
                  <a:cubicBezTo>
                    <a:pt x="748" y="875"/>
                    <a:pt x="968" y="715"/>
                    <a:pt x="968" y="438"/>
                  </a:cubicBezTo>
                  <a:cubicBezTo>
                    <a:pt x="968" y="323"/>
                    <a:pt x="922" y="212"/>
                    <a:pt x="842" y="132"/>
                  </a:cubicBezTo>
                  <a:cubicBezTo>
                    <a:pt x="751" y="40"/>
                    <a:pt x="643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6"/>
            <p:cNvSpPr/>
            <p:nvPr/>
          </p:nvSpPr>
          <p:spPr>
            <a:xfrm>
              <a:off x="7257058" y="2961811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1"/>
                    <a:pt x="369" y="875"/>
                    <a:pt x="529" y="875"/>
                  </a:cubicBezTo>
                  <a:cubicBezTo>
                    <a:pt x="751" y="875"/>
                    <a:pt x="972" y="715"/>
                    <a:pt x="972" y="438"/>
                  </a:cubicBezTo>
                  <a:cubicBezTo>
                    <a:pt x="969" y="323"/>
                    <a:pt x="923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6"/>
            <p:cNvSpPr/>
            <p:nvPr/>
          </p:nvSpPr>
          <p:spPr>
            <a:xfrm>
              <a:off x="7159413" y="3026374"/>
              <a:ext cx="216018" cy="70788"/>
            </a:xfrm>
            <a:custGeom>
              <a:avLst/>
              <a:gdLst/>
              <a:ahLst/>
              <a:cxnLst/>
              <a:rect l="l" t="t" r="r" b="b"/>
              <a:pathLst>
                <a:path w="10099" h="3309" extrusionOk="0">
                  <a:moveTo>
                    <a:pt x="9228" y="871"/>
                  </a:moveTo>
                  <a:lnTo>
                    <a:pt x="9228" y="2438"/>
                  </a:lnTo>
                  <a:lnTo>
                    <a:pt x="871" y="2438"/>
                  </a:lnTo>
                  <a:lnTo>
                    <a:pt x="871" y="871"/>
                  </a:lnTo>
                  <a:close/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2873"/>
                  </a:lnTo>
                  <a:cubicBezTo>
                    <a:pt x="1" y="3113"/>
                    <a:pt x="196" y="3308"/>
                    <a:pt x="436" y="3308"/>
                  </a:cubicBezTo>
                  <a:lnTo>
                    <a:pt x="9663" y="3308"/>
                  </a:lnTo>
                  <a:cubicBezTo>
                    <a:pt x="9903" y="3308"/>
                    <a:pt x="10098" y="3113"/>
                    <a:pt x="10098" y="2873"/>
                  </a:cubicBezTo>
                  <a:lnTo>
                    <a:pt x="10098" y="436"/>
                  </a:lnTo>
                  <a:cubicBezTo>
                    <a:pt x="10098" y="195"/>
                    <a:pt x="9903" y="0"/>
                    <a:pt x="9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6"/>
            <p:cNvSpPr/>
            <p:nvPr/>
          </p:nvSpPr>
          <p:spPr>
            <a:xfrm>
              <a:off x="7268694" y="3115944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2" y="0"/>
                  </a:moveTo>
                  <a:cubicBezTo>
                    <a:pt x="261" y="0"/>
                    <a:pt x="1" y="285"/>
                    <a:pt x="136" y="605"/>
                  </a:cubicBezTo>
                  <a:cubicBezTo>
                    <a:pt x="212" y="789"/>
                    <a:pt x="372" y="873"/>
                    <a:pt x="531" y="873"/>
                  </a:cubicBezTo>
                  <a:cubicBezTo>
                    <a:pt x="752" y="873"/>
                    <a:pt x="971" y="714"/>
                    <a:pt x="971" y="437"/>
                  </a:cubicBezTo>
                  <a:cubicBezTo>
                    <a:pt x="971" y="322"/>
                    <a:pt x="926" y="211"/>
                    <a:pt x="846" y="131"/>
                  </a:cubicBezTo>
                  <a:cubicBezTo>
                    <a:pt x="754" y="39"/>
                    <a:pt x="647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6"/>
            <p:cNvSpPr/>
            <p:nvPr/>
          </p:nvSpPr>
          <p:spPr>
            <a:xfrm>
              <a:off x="7159413" y="3115987"/>
              <a:ext cx="94694" cy="18633"/>
            </a:xfrm>
            <a:custGeom>
              <a:avLst/>
              <a:gdLst/>
              <a:ahLst/>
              <a:cxnLst/>
              <a:rect l="l" t="t" r="r" b="b"/>
              <a:pathLst>
                <a:path w="4427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991" y="871"/>
                  </a:lnTo>
                  <a:cubicBezTo>
                    <a:pt x="4231" y="871"/>
                    <a:pt x="4426" y="676"/>
                    <a:pt x="4426" y="435"/>
                  </a:cubicBezTo>
                  <a:cubicBezTo>
                    <a:pt x="4426" y="195"/>
                    <a:pt x="4231" y="0"/>
                    <a:pt x="3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6"/>
            <p:cNvSpPr/>
            <p:nvPr/>
          </p:nvSpPr>
          <p:spPr>
            <a:xfrm>
              <a:off x="7316202" y="3115987"/>
              <a:ext cx="59229" cy="18633"/>
            </a:xfrm>
            <a:custGeom>
              <a:avLst/>
              <a:gdLst/>
              <a:ahLst/>
              <a:cxnLst/>
              <a:rect l="l" t="t" r="r" b="b"/>
              <a:pathLst>
                <a:path w="2769" h="871" extrusionOk="0">
                  <a:moveTo>
                    <a:pt x="436" y="0"/>
                  </a:moveTo>
                  <a:cubicBezTo>
                    <a:pt x="192" y="0"/>
                    <a:pt x="0" y="195"/>
                    <a:pt x="0" y="435"/>
                  </a:cubicBezTo>
                  <a:cubicBezTo>
                    <a:pt x="0" y="676"/>
                    <a:pt x="192" y="871"/>
                    <a:pt x="436" y="871"/>
                  </a:cubicBezTo>
                  <a:lnTo>
                    <a:pt x="2333" y="871"/>
                  </a:lnTo>
                  <a:cubicBezTo>
                    <a:pt x="2573" y="871"/>
                    <a:pt x="2768" y="676"/>
                    <a:pt x="2768" y="435"/>
                  </a:cubicBezTo>
                  <a:cubicBezTo>
                    <a:pt x="2768" y="195"/>
                    <a:pt x="2573" y="0"/>
                    <a:pt x="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6"/>
            <p:cNvSpPr/>
            <p:nvPr/>
          </p:nvSpPr>
          <p:spPr>
            <a:xfrm>
              <a:off x="7498295" y="2760743"/>
              <a:ext cx="19016" cy="18633"/>
            </a:xfrm>
            <a:custGeom>
              <a:avLst/>
              <a:gdLst/>
              <a:ahLst/>
              <a:cxnLst/>
              <a:rect l="l" t="t" r="r" b="b"/>
              <a:pathLst>
                <a:path w="889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453" y="871"/>
                  </a:lnTo>
                  <a:cubicBezTo>
                    <a:pt x="694" y="871"/>
                    <a:pt x="889" y="676"/>
                    <a:pt x="889" y="436"/>
                  </a:cubicBezTo>
                  <a:cubicBezTo>
                    <a:pt x="889" y="195"/>
                    <a:pt x="694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6"/>
            <p:cNvSpPr/>
            <p:nvPr/>
          </p:nvSpPr>
          <p:spPr>
            <a:xfrm>
              <a:off x="7434018" y="2865908"/>
              <a:ext cx="18652" cy="105358"/>
            </a:xfrm>
            <a:custGeom>
              <a:avLst/>
              <a:gdLst/>
              <a:ahLst/>
              <a:cxnLst/>
              <a:rect l="l" t="t" r="r" b="b"/>
              <a:pathLst>
                <a:path w="872" h="4925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lnTo>
                    <a:pt x="1" y="4493"/>
                  </a:lnTo>
                  <a:cubicBezTo>
                    <a:pt x="1" y="4733"/>
                    <a:pt x="196" y="4925"/>
                    <a:pt x="436" y="4925"/>
                  </a:cubicBezTo>
                  <a:cubicBezTo>
                    <a:pt x="676" y="4925"/>
                    <a:pt x="871" y="4733"/>
                    <a:pt x="871" y="4493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6"/>
            <p:cNvSpPr/>
            <p:nvPr/>
          </p:nvSpPr>
          <p:spPr>
            <a:xfrm>
              <a:off x="7431879" y="2822075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39" y="0"/>
                  </a:moveTo>
                  <a:cubicBezTo>
                    <a:pt x="259" y="0"/>
                    <a:pt x="0" y="285"/>
                    <a:pt x="132" y="605"/>
                  </a:cubicBezTo>
                  <a:cubicBezTo>
                    <a:pt x="210" y="791"/>
                    <a:pt x="371" y="875"/>
                    <a:pt x="531" y="875"/>
                  </a:cubicBezTo>
                  <a:cubicBezTo>
                    <a:pt x="752" y="875"/>
                    <a:pt x="971" y="716"/>
                    <a:pt x="971" y="441"/>
                  </a:cubicBezTo>
                  <a:cubicBezTo>
                    <a:pt x="971" y="323"/>
                    <a:pt x="926" y="215"/>
                    <a:pt x="843" y="131"/>
                  </a:cubicBezTo>
                  <a:cubicBezTo>
                    <a:pt x="751" y="40"/>
                    <a:pt x="644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>
            <a:spLocks noGrp="1"/>
          </p:cNvSpPr>
          <p:nvPr>
            <p:ph type="subTitle" idx="1"/>
          </p:nvPr>
        </p:nvSpPr>
        <p:spPr>
          <a:xfrm>
            <a:off x="5203585" y="996021"/>
            <a:ext cx="2523096" cy="3556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Pemilihan</a:t>
            </a:r>
            <a:r>
              <a:rPr lang="en-US" dirty="0"/>
              <a:t> program bulking </a:t>
            </a:r>
            <a:r>
              <a:rPr lang="en-US" dirty="0" err="1"/>
              <a:t>atau</a:t>
            </a:r>
            <a:r>
              <a:rPr lang="en-US" dirty="0"/>
              <a:t> cutting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>Kalkulator kalori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>Jadwal latihan	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>Runtutan hari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>Histori konsumsi, pengurangan kalori, atau penambahan kalori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 err="1"/>
              <a:t>Tips</a:t>
            </a:r>
            <a:r>
              <a:rPr lang="id-ID" dirty="0"/>
              <a:t> dan edukasi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d-ID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30" name="Google Shape;530;p70"/>
          <p:cNvSpPr txBox="1">
            <a:spLocks noGrp="1"/>
          </p:cNvSpPr>
          <p:nvPr>
            <p:ph type="title"/>
          </p:nvPr>
        </p:nvSpPr>
        <p:spPr>
          <a:xfrm>
            <a:off x="4863950" y="42332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</a:t>
            </a:r>
            <a:endParaRPr dirty="0"/>
          </a:p>
        </p:txBody>
      </p:sp>
      <p:pic>
        <p:nvPicPr>
          <p:cNvPr id="531" name="Google Shape;531;p70"/>
          <p:cNvPicPr preferRelativeResize="0"/>
          <p:nvPr/>
        </p:nvPicPr>
        <p:blipFill rotWithShape="1">
          <a:blip r:embed="rId3">
            <a:alphaModFix/>
          </a:blip>
          <a:srcRect l="25751" r="25751"/>
          <a:stretch/>
        </p:blipFill>
        <p:spPr>
          <a:xfrm>
            <a:off x="-54000" y="-85075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70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70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70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B2BD6-1151-BFB1-B19E-7DD55D47A032}"/>
              </a:ext>
            </a:extLst>
          </p:cNvPr>
          <p:cNvSpPr/>
          <p:nvPr/>
        </p:nvSpPr>
        <p:spPr>
          <a:xfrm>
            <a:off x="0" y="-93689"/>
            <a:ext cx="1306286" cy="5231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Google Shape;516;p68">
            <a:extLst>
              <a:ext uri="{FF2B5EF4-FFF2-40B4-BE49-F238E27FC236}">
                <a16:creationId xmlns:a16="http://schemas.microsoft.com/office/drawing/2014/main" id="{4DB44FAE-D3C5-F79C-DF10-C6E3E25195B3}"/>
              </a:ext>
            </a:extLst>
          </p:cNvPr>
          <p:cNvSpPr txBox="1">
            <a:spLocks/>
          </p:cNvSpPr>
          <p:nvPr/>
        </p:nvSpPr>
        <p:spPr>
          <a:xfrm rot="16200000">
            <a:off x="-2595022" y="2068213"/>
            <a:ext cx="6894749" cy="907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Bebas Neue" panose="020B0606020202050201" pitchFamily="34" charset="0"/>
              </a:rPr>
              <a:t>SITE MAP</a:t>
            </a:r>
            <a:endParaRPr lang="id-ID" sz="7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B70BB-467A-E5A6-34F3-F97F88216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6" b="51619"/>
          <a:stretch/>
        </p:blipFill>
        <p:spPr>
          <a:xfrm>
            <a:off x="1887582" y="485852"/>
            <a:ext cx="6858001" cy="39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B2BD6-1151-BFB1-B19E-7DD55D47A032}"/>
              </a:ext>
            </a:extLst>
          </p:cNvPr>
          <p:cNvSpPr/>
          <p:nvPr/>
        </p:nvSpPr>
        <p:spPr>
          <a:xfrm rot="10800000">
            <a:off x="7837712" y="-88174"/>
            <a:ext cx="1306286" cy="5231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Google Shape;516;p68">
            <a:extLst>
              <a:ext uri="{FF2B5EF4-FFF2-40B4-BE49-F238E27FC236}">
                <a16:creationId xmlns:a16="http://schemas.microsoft.com/office/drawing/2014/main" id="{4DB44FAE-D3C5-F79C-DF10-C6E3E25195B3}"/>
              </a:ext>
            </a:extLst>
          </p:cNvPr>
          <p:cNvSpPr txBox="1">
            <a:spLocks/>
          </p:cNvSpPr>
          <p:nvPr/>
        </p:nvSpPr>
        <p:spPr>
          <a:xfrm rot="5400000">
            <a:off x="4844272" y="2073728"/>
            <a:ext cx="6894749" cy="907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Bebas Neue" panose="020B0606020202050201" pitchFamily="34" charset="0"/>
              </a:rPr>
              <a:t>WIREFRAME</a:t>
            </a:r>
            <a:endParaRPr lang="id-ID" sz="7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97A1A-071F-BFAC-BE56-F35F1E6F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3" y="0"/>
            <a:ext cx="7233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B2BD6-1151-BFB1-B19E-7DD55D47A032}"/>
              </a:ext>
            </a:extLst>
          </p:cNvPr>
          <p:cNvSpPr/>
          <p:nvPr/>
        </p:nvSpPr>
        <p:spPr>
          <a:xfrm>
            <a:off x="0" y="-93689"/>
            <a:ext cx="1306286" cy="5231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Google Shape;516;p68">
            <a:extLst>
              <a:ext uri="{FF2B5EF4-FFF2-40B4-BE49-F238E27FC236}">
                <a16:creationId xmlns:a16="http://schemas.microsoft.com/office/drawing/2014/main" id="{4DB44FAE-D3C5-F79C-DF10-C6E3E25195B3}"/>
              </a:ext>
            </a:extLst>
          </p:cNvPr>
          <p:cNvSpPr txBox="1">
            <a:spLocks/>
          </p:cNvSpPr>
          <p:nvPr/>
        </p:nvSpPr>
        <p:spPr>
          <a:xfrm rot="16200000">
            <a:off x="-2595022" y="2068213"/>
            <a:ext cx="6894749" cy="907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Bebas Neue" panose="020B0606020202050201" pitchFamily="34" charset="0"/>
              </a:rPr>
              <a:t>FIRST PAGE</a:t>
            </a:r>
            <a:endParaRPr lang="id-ID" sz="7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F073B-FB72-771D-CCDC-56064B35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5" y="0"/>
            <a:ext cx="3615219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788066-4BE1-D075-7626-1E3539CB1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5" b="92947" l="7010" r="95563">
                        <a14:foregroundMark x1="7187" y1="31034" x2="10382" y2="66928"/>
                        <a14:foregroundMark x1="8873" y1="44828" x2="26442" y2="39185"/>
                        <a14:foregroundMark x1="26442" y1="39185" x2="40905" y2="42320"/>
                        <a14:foregroundMark x1="40905" y1="42320" x2="42413" y2="68966"/>
                        <a14:foregroundMark x1="42413" y1="68966" x2="34250" y2="89028"/>
                        <a14:foregroundMark x1="34250" y1="89028" x2="12955" y2="86520"/>
                        <a14:foregroundMark x1="12955" y1="86520" x2="9583" y2="61599"/>
                        <a14:foregroundMark x1="14818" y1="56740" x2="20231" y2="72884"/>
                        <a14:foregroundMark x1="27329" y1="57367" x2="28483" y2="64263"/>
                        <a14:foregroundMark x1="25643" y1="37931" x2="41526" y2="33542"/>
                        <a14:foregroundMark x1="41349" y1="34639" x2="46584" y2="60188"/>
                        <a14:foregroundMark x1="46584" y1="60188" x2="45075" y2="86991"/>
                        <a14:foregroundMark x1="45075" y1="86991" x2="38509" y2="93260"/>
                        <a14:foregroundMark x1="56256" y1="19749" x2="85892" y2="15517"/>
                        <a14:foregroundMark x1="85892" y1="15517" x2="92014" y2="37147"/>
                        <a14:foregroundMark x1="92014" y1="37147" x2="94676" y2="77116"/>
                        <a14:foregroundMark x1="94676" y1="77116" x2="80302" y2="87774"/>
                        <a14:foregroundMark x1="80302" y1="87774" x2="61224" y2="78997"/>
                        <a14:foregroundMark x1="61224" y1="78997" x2="57498" y2="25705"/>
                        <a14:foregroundMark x1="64419" y1="34013" x2="71517" y2="57680"/>
                        <a14:foregroundMark x1="65040" y1="20063" x2="81366" y2="19122"/>
                        <a14:foregroundMark x1="81366" y1="19122" x2="94499" y2="44201"/>
                        <a14:foregroundMark x1="94499" y1="44201" x2="95563" y2="86991"/>
                      </a14:backgroundRemoval>
                    </a14:imgEffect>
                  </a14:imgLayer>
                </a14:imgProps>
              </a:ext>
            </a:extLst>
          </a:blip>
          <a:srcRect r="47495"/>
          <a:stretch/>
        </p:blipFill>
        <p:spPr>
          <a:xfrm>
            <a:off x="4928035" y="-222070"/>
            <a:ext cx="1838525" cy="1982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07766E-A62D-31B7-30F1-222B85826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641" y="212271"/>
            <a:ext cx="2021382" cy="4007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E419AE-8DBC-AED8-0D0E-433F1FB33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5" b="92947" l="7010" r="95563">
                        <a14:foregroundMark x1="7187" y1="31034" x2="10382" y2="66928"/>
                        <a14:foregroundMark x1="8873" y1="44828" x2="26442" y2="39185"/>
                        <a14:foregroundMark x1="26442" y1="39185" x2="40905" y2="42320"/>
                        <a14:foregroundMark x1="40905" y1="42320" x2="42413" y2="68966"/>
                        <a14:foregroundMark x1="42413" y1="68966" x2="34250" y2="89028"/>
                        <a14:foregroundMark x1="34250" y1="89028" x2="12955" y2="86520"/>
                        <a14:foregroundMark x1="12955" y1="86520" x2="9583" y2="61599"/>
                        <a14:foregroundMark x1="14818" y1="56740" x2="20231" y2="72884"/>
                        <a14:foregroundMark x1="27329" y1="57367" x2="28483" y2="64263"/>
                        <a14:foregroundMark x1="25643" y1="37931" x2="41526" y2="33542"/>
                        <a14:foregroundMark x1="41349" y1="34639" x2="46584" y2="60188"/>
                        <a14:foregroundMark x1="46584" y1="60188" x2="45075" y2="86991"/>
                        <a14:foregroundMark x1="45075" y1="86991" x2="38509" y2="93260"/>
                        <a14:foregroundMark x1="56256" y1="19749" x2="85892" y2="15517"/>
                        <a14:foregroundMark x1="85892" y1="15517" x2="92014" y2="37147"/>
                        <a14:foregroundMark x1="92014" y1="37147" x2="94676" y2="77116"/>
                        <a14:foregroundMark x1="94676" y1="77116" x2="80302" y2="87774"/>
                        <a14:foregroundMark x1="80302" y1="87774" x2="61224" y2="78997"/>
                        <a14:foregroundMark x1="61224" y1="78997" x2="57498" y2="25705"/>
                        <a14:foregroundMark x1="64419" y1="34013" x2="71517" y2="57680"/>
                        <a14:foregroundMark x1="65040" y1="20063" x2="81366" y2="19122"/>
                        <a14:foregroundMark x1="81366" y1="19122" x2="94499" y2="44201"/>
                        <a14:foregroundMark x1="94499" y1="44201" x2="95563" y2="86991"/>
                      </a14:backgroundRemoval>
                    </a14:imgEffect>
                  </a14:imgLayer>
                </a14:imgProps>
              </a:ext>
            </a:extLst>
          </a:blip>
          <a:srcRect l="51696"/>
          <a:stretch/>
        </p:blipFill>
        <p:spPr>
          <a:xfrm>
            <a:off x="5052134" y="1531003"/>
            <a:ext cx="1691408" cy="19822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543D01-7EE0-F498-F24B-F5E6DC01F413}"/>
              </a:ext>
            </a:extLst>
          </p:cNvPr>
          <p:cNvSpPr txBox="1"/>
          <p:nvPr/>
        </p:nvSpPr>
        <p:spPr>
          <a:xfrm>
            <a:off x="5199091" y="3513292"/>
            <a:ext cx="1420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Overpass" panose="020B0604020202020204" charset="0"/>
              </a:rPr>
              <a:t>Log in dan </a:t>
            </a:r>
            <a:r>
              <a:rPr lang="en-US" sz="1200" dirty="0" err="1">
                <a:latin typeface="Overpass" panose="020B0604020202020204" charset="0"/>
              </a:rPr>
              <a:t>membuat</a:t>
            </a:r>
            <a:r>
              <a:rPr lang="en-US" sz="1200" dirty="0">
                <a:latin typeface="Overpass" panose="020B0604020202020204" charset="0"/>
              </a:rPr>
              <a:t> </a:t>
            </a:r>
            <a:r>
              <a:rPr lang="en-US" sz="1200" dirty="0" err="1">
                <a:latin typeface="Overpass" panose="020B0604020202020204" charset="0"/>
              </a:rPr>
              <a:t>akun</a:t>
            </a:r>
            <a:r>
              <a:rPr lang="en-US" sz="1200" dirty="0">
                <a:latin typeface="Overpass" panose="020B0604020202020204" charset="0"/>
              </a:rPr>
              <a:t> </a:t>
            </a:r>
            <a:r>
              <a:rPr lang="en-US" sz="1200" dirty="0" err="1">
                <a:latin typeface="Overpass" panose="020B0604020202020204" charset="0"/>
              </a:rPr>
              <a:t>baru</a:t>
            </a:r>
            <a:endParaRPr lang="en-US" sz="1200" dirty="0">
              <a:latin typeface="Overpass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D553D-7A50-6F6E-43D6-7CF854B53C68}"/>
              </a:ext>
            </a:extLst>
          </p:cNvPr>
          <p:cNvSpPr txBox="1"/>
          <p:nvPr/>
        </p:nvSpPr>
        <p:spPr>
          <a:xfrm>
            <a:off x="7168076" y="4271835"/>
            <a:ext cx="1420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atin typeface="Overpass" panose="020B0604020202020204" charset="0"/>
              </a:rPr>
              <a:t>Mengisi</a:t>
            </a:r>
            <a:r>
              <a:rPr lang="en-US" sz="1200" dirty="0">
                <a:latin typeface="Overpass" panose="020B060402020202020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64801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B2BD6-1151-BFB1-B19E-7DD55D47A032}"/>
              </a:ext>
            </a:extLst>
          </p:cNvPr>
          <p:cNvSpPr/>
          <p:nvPr/>
        </p:nvSpPr>
        <p:spPr>
          <a:xfrm rot="10800000">
            <a:off x="7837712" y="-88174"/>
            <a:ext cx="1306286" cy="5231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Google Shape;516;p68">
            <a:extLst>
              <a:ext uri="{FF2B5EF4-FFF2-40B4-BE49-F238E27FC236}">
                <a16:creationId xmlns:a16="http://schemas.microsoft.com/office/drawing/2014/main" id="{4DB44FAE-D3C5-F79C-DF10-C6E3E25195B3}"/>
              </a:ext>
            </a:extLst>
          </p:cNvPr>
          <p:cNvSpPr txBox="1">
            <a:spLocks/>
          </p:cNvSpPr>
          <p:nvPr/>
        </p:nvSpPr>
        <p:spPr>
          <a:xfrm rot="5400000">
            <a:off x="4844272" y="2073728"/>
            <a:ext cx="6894749" cy="907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Bebas Neue" panose="020B0606020202050201" pitchFamily="34" charset="0"/>
              </a:rPr>
              <a:t>HOME PAGE</a:t>
            </a:r>
            <a:endParaRPr lang="id-ID" sz="72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8F009-7D86-357E-D303-76C39579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9" y="-1"/>
            <a:ext cx="7050048" cy="50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2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2B2BD6-1151-BFB1-B19E-7DD55D47A032}"/>
              </a:ext>
            </a:extLst>
          </p:cNvPr>
          <p:cNvSpPr/>
          <p:nvPr/>
        </p:nvSpPr>
        <p:spPr>
          <a:xfrm rot="10800000">
            <a:off x="7837711" y="-88174"/>
            <a:ext cx="1306286" cy="5231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Google Shape;516;p68">
            <a:extLst>
              <a:ext uri="{FF2B5EF4-FFF2-40B4-BE49-F238E27FC236}">
                <a16:creationId xmlns:a16="http://schemas.microsoft.com/office/drawing/2014/main" id="{4DB44FAE-D3C5-F79C-DF10-C6E3E25195B3}"/>
              </a:ext>
            </a:extLst>
          </p:cNvPr>
          <p:cNvSpPr txBox="1">
            <a:spLocks/>
          </p:cNvSpPr>
          <p:nvPr/>
        </p:nvSpPr>
        <p:spPr>
          <a:xfrm rot="5400000">
            <a:off x="4991230" y="2220687"/>
            <a:ext cx="6894749" cy="613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>
                <a:solidFill>
                  <a:schemeClr val="bg1"/>
                </a:solidFill>
                <a:latin typeface="Bebas Neue" panose="020B0606020202050201" pitchFamily="34" charset="0"/>
              </a:rPr>
              <a:t>KALKULATOR KALORI</a:t>
            </a:r>
            <a:endParaRPr lang="id-ID" sz="4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6D544-3342-EEA6-E6FE-51A99861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2" y="35923"/>
            <a:ext cx="3896201" cy="296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5B92B-9433-9842-5CBC-91FCCEBFEE1C}"/>
              </a:ext>
            </a:extLst>
          </p:cNvPr>
          <p:cNvSpPr txBox="1"/>
          <p:nvPr/>
        </p:nvSpPr>
        <p:spPr>
          <a:xfrm>
            <a:off x="112362" y="3186797"/>
            <a:ext cx="746409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Overpass" panose="020B0604020202020204" charset="0"/>
              </a:rPr>
              <a:t>BMR (Basal Metabolic Rate) </a:t>
            </a:r>
            <a:r>
              <a:rPr lang="en-US" sz="1100" dirty="0" err="1">
                <a:latin typeface="Overpass" panose="020B0604020202020204" charset="0"/>
              </a:rPr>
              <a:t>adalah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jumlah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kalori</a:t>
            </a:r>
            <a:r>
              <a:rPr lang="en-US" sz="1100" dirty="0">
                <a:latin typeface="Overpass" panose="020B0604020202020204" charset="0"/>
              </a:rPr>
              <a:t> yang </a:t>
            </a:r>
            <a:r>
              <a:rPr lang="en-US" sz="1100" dirty="0" err="1">
                <a:latin typeface="Overpass" panose="020B0604020202020204" charset="0"/>
              </a:rPr>
              <a:t>dibutuhkan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tubuh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untuk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menjalankan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fungsi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dasar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kehidupan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saat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istirahat.TDEE</a:t>
            </a:r>
            <a:r>
              <a:rPr lang="en-US" sz="1100" dirty="0">
                <a:latin typeface="Overpass" panose="020B0604020202020204" charset="0"/>
              </a:rPr>
              <a:t> (Total Daily Energy Expenditure) </a:t>
            </a:r>
            <a:r>
              <a:rPr lang="en-US" sz="1100" dirty="0" err="1">
                <a:latin typeface="Overpass" panose="020B0604020202020204" charset="0"/>
              </a:rPr>
              <a:t>adalah</a:t>
            </a:r>
            <a:r>
              <a:rPr lang="en-US" sz="1100" dirty="0">
                <a:latin typeface="Overpass" panose="020B0604020202020204" charset="0"/>
              </a:rPr>
              <a:t> total </a:t>
            </a:r>
            <a:r>
              <a:rPr lang="en-US" sz="1100" dirty="0" err="1">
                <a:latin typeface="Overpass" panose="020B0604020202020204" charset="0"/>
              </a:rPr>
              <a:t>jumlah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kalori</a:t>
            </a:r>
            <a:r>
              <a:rPr lang="en-US" sz="1100" dirty="0">
                <a:latin typeface="Overpass" panose="020B0604020202020204" charset="0"/>
              </a:rPr>
              <a:t> yang </a:t>
            </a:r>
            <a:r>
              <a:rPr lang="en-US" sz="1100" dirty="0" err="1">
                <a:latin typeface="Overpass" panose="020B0604020202020204" charset="0"/>
              </a:rPr>
              <a:t>dibakar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setiap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hari</a:t>
            </a:r>
            <a:r>
              <a:rPr lang="en-US" sz="1100" dirty="0">
                <a:latin typeface="Overpass" panose="020B0604020202020204" charset="0"/>
              </a:rPr>
              <a:t>. </a:t>
            </a:r>
            <a:r>
              <a:rPr lang="en-US" sz="1100" dirty="0" err="1">
                <a:latin typeface="Overpass" panose="020B0604020202020204" charset="0"/>
              </a:rPr>
              <a:t>Menentukan</a:t>
            </a:r>
            <a:r>
              <a:rPr lang="en-US" sz="1100" dirty="0">
                <a:latin typeface="Overpass" panose="020B0604020202020204" charset="0"/>
              </a:rPr>
              <a:t> TDEE:TDEE </a:t>
            </a:r>
            <a:r>
              <a:rPr lang="en-US" sz="1100" dirty="0" err="1">
                <a:latin typeface="Overpass" panose="020B0604020202020204" charset="0"/>
              </a:rPr>
              <a:t>dihitung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dengan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mengalikan</a:t>
            </a:r>
            <a:r>
              <a:rPr lang="en-US" sz="1100" dirty="0">
                <a:latin typeface="Overpass" panose="020B0604020202020204" charset="0"/>
              </a:rPr>
              <a:t> BMR </a:t>
            </a:r>
            <a:r>
              <a:rPr lang="en-US" sz="1100" dirty="0" err="1">
                <a:latin typeface="Overpass" panose="020B0604020202020204" charset="0"/>
              </a:rPr>
              <a:t>dengan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faktor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aktivitas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fisik</a:t>
            </a:r>
            <a:r>
              <a:rPr lang="en-US" sz="1100" dirty="0">
                <a:latin typeface="Overpass" panose="020B0604020202020204" charset="0"/>
              </a:rPr>
              <a:t> yang </a:t>
            </a:r>
            <a:r>
              <a:rPr lang="en-US" sz="1100" dirty="0" err="1">
                <a:latin typeface="Overpass" panose="020B0604020202020204" charset="0"/>
              </a:rPr>
              <a:t>sesuai</a:t>
            </a:r>
            <a:r>
              <a:rPr lang="en-US" sz="1100" dirty="0">
                <a:latin typeface="Overpass" panose="020B0604020202020204" charset="0"/>
              </a:rPr>
              <a:t>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Overpass" panose="020B0604020202020204" charset="0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Overpass" panose="020B0604020202020204" charset="0"/>
              </a:rPr>
              <a:t>	Sedentary (</a:t>
            </a:r>
            <a:r>
              <a:rPr lang="en-US" sz="1100" dirty="0" err="1">
                <a:latin typeface="Overpass" panose="020B0604020202020204" charset="0"/>
              </a:rPr>
              <a:t>sedikit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atau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tidak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ada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latihan</a:t>
            </a:r>
            <a:r>
              <a:rPr lang="en-US" sz="1100" dirty="0">
                <a:latin typeface="Overpass" panose="020B0604020202020204" charset="0"/>
              </a:rPr>
              <a:t>): BMR × 1.2 Lightly active (</a:t>
            </a:r>
            <a:r>
              <a:rPr lang="en-US" sz="1100" dirty="0" err="1">
                <a:latin typeface="Overpass" panose="020B0604020202020204" charset="0"/>
              </a:rPr>
              <a:t>latihan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ringan</a:t>
            </a:r>
            <a:r>
              <a:rPr lang="en-US" sz="1100" dirty="0">
                <a:latin typeface="Overpass" panose="020B0604020202020204" charset="0"/>
              </a:rPr>
              <a:t>/sport 1-3 </a:t>
            </a:r>
            <a:r>
              <a:rPr lang="en-US" sz="1100" dirty="0" err="1">
                <a:latin typeface="Overpass" panose="020B0604020202020204" charset="0"/>
              </a:rPr>
              <a:t>hari</a:t>
            </a:r>
            <a:r>
              <a:rPr lang="en-US" sz="1100" dirty="0">
                <a:latin typeface="Overpass" panose="020B0604020202020204" charset="0"/>
              </a:rPr>
              <a:t>/</a:t>
            </a:r>
            <a:r>
              <a:rPr lang="en-US" sz="1100" dirty="0" err="1">
                <a:latin typeface="Overpass" panose="020B0604020202020204" charset="0"/>
              </a:rPr>
              <a:t>minggu</a:t>
            </a:r>
            <a:r>
              <a:rPr lang="en-US" sz="1100" dirty="0">
                <a:latin typeface="Overpass" panose="020B0604020202020204" charset="0"/>
              </a:rPr>
              <a:t>): BMR × 1.375 Moderately active (</a:t>
            </a:r>
            <a:r>
              <a:rPr lang="en-US" sz="1100" dirty="0" err="1">
                <a:latin typeface="Overpass" panose="020B0604020202020204" charset="0"/>
              </a:rPr>
              <a:t>latihan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moderat</a:t>
            </a:r>
            <a:r>
              <a:rPr lang="en-US" sz="1100" dirty="0">
                <a:latin typeface="Overpass" panose="020B0604020202020204" charset="0"/>
              </a:rPr>
              <a:t>/sport 3-5 </a:t>
            </a:r>
            <a:r>
              <a:rPr lang="en-US" sz="1100" dirty="0" err="1">
                <a:latin typeface="Overpass" panose="020B0604020202020204" charset="0"/>
              </a:rPr>
              <a:t>hari</a:t>
            </a:r>
            <a:r>
              <a:rPr lang="en-US" sz="1100" dirty="0">
                <a:latin typeface="Overpass" panose="020B0604020202020204" charset="0"/>
              </a:rPr>
              <a:t>/</a:t>
            </a:r>
            <a:r>
              <a:rPr lang="en-US" sz="1100" dirty="0" err="1">
                <a:latin typeface="Overpass" panose="020B0604020202020204" charset="0"/>
              </a:rPr>
              <a:t>minggu</a:t>
            </a:r>
            <a:r>
              <a:rPr lang="en-US" sz="1100" dirty="0">
                <a:latin typeface="Overpass" panose="020B0604020202020204" charset="0"/>
              </a:rPr>
              <a:t>): BMR × 1.55Very active (</a:t>
            </a:r>
            <a:r>
              <a:rPr lang="en-US" sz="1100" dirty="0" err="1">
                <a:latin typeface="Overpass" panose="020B0604020202020204" charset="0"/>
              </a:rPr>
              <a:t>latihan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berat</a:t>
            </a:r>
            <a:r>
              <a:rPr lang="en-US" sz="1100" dirty="0">
                <a:latin typeface="Overpass" panose="020B0604020202020204" charset="0"/>
              </a:rPr>
              <a:t>/sport 6-7 </a:t>
            </a:r>
            <a:r>
              <a:rPr lang="en-US" sz="1100" dirty="0" err="1">
                <a:latin typeface="Overpass" panose="020B0604020202020204" charset="0"/>
              </a:rPr>
              <a:t>hari</a:t>
            </a:r>
            <a:r>
              <a:rPr lang="en-US" sz="1100" dirty="0">
                <a:latin typeface="Overpass" panose="020B0604020202020204" charset="0"/>
              </a:rPr>
              <a:t>/</a:t>
            </a:r>
            <a:r>
              <a:rPr lang="en-US" sz="1100" dirty="0" err="1">
                <a:latin typeface="Overpass" panose="020B0604020202020204" charset="0"/>
              </a:rPr>
              <a:t>minggu</a:t>
            </a:r>
            <a:r>
              <a:rPr lang="en-US" sz="1100" dirty="0">
                <a:latin typeface="Overpass" panose="020B0604020202020204" charset="0"/>
              </a:rPr>
              <a:t>): BMR × 1.725Super active (</a:t>
            </a:r>
            <a:r>
              <a:rPr lang="en-US" sz="1100" dirty="0" err="1">
                <a:latin typeface="Overpass" panose="020B0604020202020204" charset="0"/>
              </a:rPr>
              <a:t>latihan</a:t>
            </a:r>
            <a:r>
              <a:rPr lang="en-US" sz="1100" dirty="0">
                <a:latin typeface="Overpass" panose="020B0604020202020204" charset="0"/>
              </a:rPr>
              <a:t> sangat </a:t>
            </a:r>
            <a:r>
              <a:rPr lang="en-US" sz="1100" dirty="0" err="1">
                <a:latin typeface="Overpass" panose="020B0604020202020204" charset="0"/>
              </a:rPr>
              <a:t>berat</a:t>
            </a:r>
            <a:r>
              <a:rPr lang="en-US" sz="1100" dirty="0">
                <a:latin typeface="Overpass" panose="020B0604020202020204" charset="0"/>
              </a:rPr>
              <a:t>/</a:t>
            </a:r>
            <a:r>
              <a:rPr lang="en-US" sz="1100" dirty="0" err="1">
                <a:latin typeface="Overpass" panose="020B0604020202020204" charset="0"/>
              </a:rPr>
              <a:t>pekerjaan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fisik</a:t>
            </a:r>
            <a:r>
              <a:rPr lang="en-US" sz="1100" dirty="0">
                <a:latin typeface="Overpass" panose="020B0604020202020204" charset="0"/>
              </a:rPr>
              <a:t> </a:t>
            </a:r>
            <a:r>
              <a:rPr lang="en-US" sz="1100" dirty="0" err="1">
                <a:latin typeface="Overpass" panose="020B0604020202020204" charset="0"/>
              </a:rPr>
              <a:t>berat</a:t>
            </a:r>
            <a:r>
              <a:rPr lang="en-US" sz="1100" dirty="0">
                <a:latin typeface="Overpass" panose="020B0604020202020204" charset="0"/>
              </a:rPr>
              <a:t>): BMR × 1.9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1AECA-87C1-F371-67B8-2CB65EE428BB}"/>
              </a:ext>
            </a:extLst>
          </p:cNvPr>
          <p:cNvSpPr txBox="1"/>
          <p:nvPr/>
        </p:nvSpPr>
        <p:spPr>
          <a:xfrm>
            <a:off x="4173581" y="171599"/>
            <a:ext cx="2834641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Overpass" panose="020B0604020202020204" charset="0"/>
              </a:rPr>
              <a:t>Rumus</a:t>
            </a:r>
            <a:r>
              <a:rPr lang="en-US" sz="1100" dirty="0">
                <a:latin typeface="Overpass" panose="020B0604020202020204" charset="0"/>
              </a:rPr>
              <a:t> BMR =</a:t>
            </a:r>
            <a:r>
              <a:rPr lang="en-US" sz="1100" dirty="0" err="1">
                <a:latin typeface="Overpass" panose="020B0604020202020204" charset="0"/>
              </a:rPr>
              <a:t>Laki-Laki</a:t>
            </a:r>
            <a:r>
              <a:rPr lang="en-US" sz="1100" dirty="0">
                <a:latin typeface="Overpass" panose="020B0604020202020204" charset="0"/>
              </a:rPr>
              <a:t> 66 + (13,7 x </a:t>
            </a:r>
            <a:r>
              <a:rPr lang="en-US" sz="1100" dirty="0" err="1">
                <a:latin typeface="Overpass" panose="020B0604020202020204" charset="0"/>
              </a:rPr>
              <a:t>Berat</a:t>
            </a:r>
            <a:r>
              <a:rPr lang="en-US" sz="1100" dirty="0">
                <a:latin typeface="Overpass" panose="020B0604020202020204" charset="0"/>
              </a:rPr>
              <a:t> badan) + (5 x Tinggi Badan) - (6,8 x </a:t>
            </a:r>
            <a:r>
              <a:rPr lang="en-US" sz="1100" dirty="0" err="1">
                <a:latin typeface="Overpass" panose="020B0604020202020204" charset="0"/>
              </a:rPr>
              <a:t>Umur</a:t>
            </a:r>
            <a:r>
              <a:rPr lang="en-US" sz="1100" dirty="0">
                <a:latin typeface="Overpass" panose="020B0604020202020204" charset="0"/>
              </a:rPr>
              <a:t>)Perempuan665 + (9,6 x </a:t>
            </a:r>
            <a:r>
              <a:rPr lang="en-US" sz="1100" dirty="0" err="1">
                <a:latin typeface="Overpass" panose="020B0604020202020204" charset="0"/>
              </a:rPr>
              <a:t>Berat</a:t>
            </a:r>
            <a:r>
              <a:rPr lang="en-US" sz="1100" dirty="0">
                <a:latin typeface="Overpass" panose="020B0604020202020204" charset="0"/>
              </a:rPr>
              <a:t> badan) + (1,8 x Tinggi Badan) - (4,7 x </a:t>
            </a:r>
            <a:r>
              <a:rPr lang="en-US" sz="1100" dirty="0" err="1">
                <a:latin typeface="Overpass" panose="020B0604020202020204" charset="0"/>
              </a:rPr>
              <a:t>Umur</a:t>
            </a:r>
            <a:r>
              <a:rPr lang="en-US" sz="1100" dirty="0">
                <a:latin typeface="Overpass" panose="020B0604020202020204" charset="0"/>
              </a:rPr>
              <a:t>)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Overpass" panose="020B0604020202020204" charset="0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Overpass" panose="020B0604020202020204" charset="0"/>
              </a:rPr>
              <a:t>Rumus</a:t>
            </a:r>
            <a:r>
              <a:rPr lang="en-US" sz="1100" dirty="0">
                <a:latin typeface="Overpass" panose="020B0604020202020204" charset="0"/>
              </a:rPr>
              <a:t> BMR =</a:t>
            </a:r>
            <a:r>
              <a:rPr lang="en-US" sz="1100" dirty="0" err="1">
                <a:latin typeface="Overpass" panose="020B0604020202020204" charset="0"/>
              </a:rPr>
              <a:t>Laki-Laki</a:t>
            </a:r>
            <a:r>
              <a:rPr lang="en-US" sz="1100" dirty="0">
                <a:latin typeface="Overpass" panose="020B0604020202020204" charset="0"/>
              </a:rPr>
              <a:t> 66 + (13,7 x </a:t>
            </a:r>
            <a:r>
              <a:rPr lang="en-US" sz="1100" dirty="0" err="1">
                <a:latin typeface="Overpass" panose="020B0604020202020204" charset="0"/>
              </a:rPr>
              <a:t>Berat</a:t>
            </a:r>
            <a:r>
              <a:rPr lang="en-US" sz="1100" dirty="0">
                <a:latin typeface="Overpass" panose="020B0604020202020204" charset="0"/>
              </a:rPr>
              <a:t> badan) + (5 x Tinggi Badan) - (6,8 x </a:t>
            </a:r>
            <a:r>
              <a:rPr lang="en-US" sz="1100" dirty="0" err="1">
                <a:latin typeface="Overpass" panose="020B0604020202020204" charset="0"/>
              </a:rPr>
              <a:t>Umur</a:t>
            </a:r>
            <a:r>
              <a:rPr lang="en-US" sz="1100" dirty="0">
                <a:latin typeface="Overpass" panose="020B0604020202020204" charset="0"/>
              </a:rPr>
              <a:t>)Perempuan665 + (9,6 x </a:t>
            </a:r>
            <a:r>
              <a:rPr lang="en-US" sz="1100" dirty="0" err="1">
                <a:latin typeface="Overpass" panose="020B0604020202020204" charset="0"/>
              </a:rPr>
              <a:t>Berat</a:t>
            </a:r>
            <a:r>
              <a:rPr lang="en-US" sz="1100" dirty="0">
                <a:latin typeface="Overpass" panose="020B0604020202020204" charset="0"/>
              </a:rPr>
              <a:t> badan) + (1,8 x Tinggi Badan) - (4,7 x </a:t>
            </a:r>
            <a:r>
              <a:rPr lang="en-US" sz="1100" dirty="0" err="1">
                <a:latin typeface="Overpass" panose="020B0604020202020204" charset="0"/>
              </a:rPr>
              <a:t>Umur</a:t>
            </a:r>
            <a:r>
              <a:rPr lang="en-US" sz="1100" dirty="0">
                <a:latin typeface="Overpass" panose="020B060402020202020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0E3D3-903B-3D4D-7EFA-C3347E6DFB52}"/>
              </a:ext>
            </a:extLst>
          </p:cNvPr>
          <p:cNvSpPr txBox="1"/>
          <p:nvPr/>
        </p:nvSpPr>
        <p:spPr>
          <a:xfrm>
            <a:off x="4173580" y="2187029"/>
            <a:ext cx="28346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>
                <a:latin typeface="Overpass" panose="020B0604020202020204" charset="0"/>
              </a:rPr>
              <a:t>Rumus</a:t>
            </a:r>
            <a:r>
              <a:rPr lang="en-US" sz="1100" dirty="0">
                <a:latin typeface="Overpass" panose="020B0604020202020204" charset="0"/>
              </a:rPr>
              <a:t> TDEE = BMR x 1,55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Overpass" panose="020B0604020202020204" charset="0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Overpass" panose="020B0604020202020204" charset="0"/>
              </a:rPr>
              <a:t>Jika Bulking = TDEE + 500Jika Cutting =TDEE - 500</a:t>
            </a:r>
          </a:p>
        </p:txBody>
      </p:sp>
    </p:spTree>
    <p:extLst>
      <p:ext uri="{BB962C8B-B14F-4D97-AF65-F5344CB8AC3E}">
        <p14:creationId xmlns:p14="http://schemas.microsoft.com/office/powerpoint/2010/main" val="22470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396</Words>
  <Application>Microsoft Office PowerPoint</Application>
  <PresentationFormat>On-screen Show (16:9)</PresentationFormat>
  <Paragraphs>45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Bebas Neue</vt:lpstr>
      <vt:lpstr>Fira Sans Extra Condensed Medium</vt:lpstr>
      <vt:lpstr>Overpass Light</vt:lpstr>
      <vt:lpstr>Overpass</vt:lpstr>
      <vt:lpstr>Roboto Slab Light</vt:lpstr>
      <vt:lpstr>Minimal Marketing by Slidesgo XL</vt:lpstr>
      <vt:lpstr>APLIKASI PERANCANG RUTINITAS OLAHRAGA  BERBASIS WEB</vt:lpstr>
      <vt:lpstr>01</vt:lpstr>
      <vt:lpstr>TUJUAN  MANFAAT</vt:lpstr>
      <vt:lpstr>FITUR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PERANCANG RUTINITAS OLAHRAGA  BERBASIS WEB</dc:title>
  <cp:lastModifiedBy>Pardon Square</cp:lastModifiedBy>
  <cp:revision>13</cp:revision>
  <dcterms:modified xsi:type="dcterms:W3CDTF">2024-05-29T02:33:54Z</dcterms:modified>
</cp:coreProperties>
</file>